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12192000"/>
  <p:notesSz cx="6858000" cy="9144000"/>
  <p:embeddedFontLst>
    <p:embeddedFont>
      <p:font typeface="Noto Sans Symbols"/>
      <p:regular r:id="rId58"/>
      <p:bold r:id="rId59"/>
    </p:embeddedFont>
    <p:embeddedFont>
      <p:font typeface="Karla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4" roundtripDataSignature="AMtx7mjCZJzJG9q4JaYTL25m52SiHho4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4305E5-1D3C-4426-B6C8-F3001FD1091B}">
  <a:tblStyle styleId="{C04305E5-1D3C-4426-B6C8-F3001FD1091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Karla-italic.fntdata"/><Relationship Id="rId61" Type="http://schemas.openxmlformats.org/officeDocument/2006/relationships/font" Target="fonts/Karla-bold.fntdata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font" Target="fonts/Karla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Karl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NotoSansSymbols-bold.fntdata"/><Relationship Id="rId14" Type="http://schemas.openxmlformats.org/officeDocument/2006/relationships/slide" Target="slides/slide9.xml"/><Relationship Id="rId58" Type="http://schemas.openxmlformats.org/officeDocument/2006/relationships/font" Target="fonts/NotoSansSymbol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987e09f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1f987e09f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f987e09fc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1f987e09fc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f987e09fc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g1f987e09fc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5" name="Google Shape;73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f987e09fc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5" name="Google Shape;775;g1f987e09fc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2" name="Google Shape;78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3" name="Google Shape;79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3" name="Google Shape;81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6" name="Google Shape;82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3" name="Google Shape;84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4" name="Google Shape;86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6" name="Google Shape;87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9" name="Google Shape;88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3" name="Google Shape;90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7" name="Google Shape;917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1" name="Google Shape;93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6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6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5"/>
          <p:cNvSpPr/>
          <p:nvPr/>
        </p:nvSpPr>
        <p:spPr>
          <a:xfrm>
            <a:off x="30480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6666"/>
            </a:srgbClr>
          </a:solidFill>
          <a:ln>
            <a:noFill/>
          </a:ln>
        </p:spPr>
      </p:sp>
      <p:sp>
        <p:nvSpPr>
          <p:cNvPr id="19" name="Google Shape;19;p55"/>
          <p:cNvSpPr/>
          <p:nvPr/>
        </p:nvSpPr>
        <p:spPr>
          <a:xfrm>
            <a:off x="1" y="-13915"/>
            <a:ext cx="10972420" cy="6885849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55"/>
          <p:cNvSpPr txBox="1"/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" name="Google Shape;21;p55"/>
          <p:cNvSpPr txBox="1"/>
          <p:nvPr>
            <p:ph idx="1" type="body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▸"/>
              <a:defRPr/>
            </a:lvl1pPr>
            <a:lvl2pPr indent="-355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▹"/>
              <a:defRPr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▹"/>
              <a:defRPr/>
            </a:lvl3pPr>
            <a:lvl4pPr indent="-355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/>
            </a:lvl4pPr>
            <a:lvl5pPr indent="-355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/>
            </a:lvl5pPr>
            <a:lvl6pPr indent="-355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6pPr>
            <a:lvl7pPr indent="-355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/>
            </a:lvl7pPr>
            <a:lvl8pPr indent="-355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/>
            </a:lvl8pPr>
            <a:lvl9pPr indent="-355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9pPr>
          </a:lstStyle>
          <a:p/>
        </p:txBody>
      </p:sp>
      <p:sp>
        <p:nvSpPr>
          <p:cNvPr id="22" name="Google Shape;22;p55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6" Type="http://schemas.openxmlformats.org/officeDocument/2006/relationships/oleObject" Target="../embeddings/oleObject1.bin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5278696" y="5132205"/>
            <a:ext cx="681734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Disoluciones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445" y="1970378"/>
            <a:ext cx="6346148" cy="291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7338" y="4536990"/>
            <a:ext cx="1908366" cy="21685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0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09" name="Google Shape;20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503519" y="669495"/>
            <a:ext cx="8458200" cy="1989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Miscibilidad: </a:t>
            </a:r>
            <a:r>
              <a:rPr b="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Cuando la naturaleza del soluto y el solvente es similar, ambos serán generalmente miscibles.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b="1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Líquidos polares - solventes polares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Etanol - agua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Líquidos apolares - solventes apolares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CCl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– hexano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198438" y="185828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Disolución de líquido en líquido</a:t>
            </a:r>
            <a:endParaRPr b="1" i="0" sz="2400" u="none" cap="none" strike="noStrike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479477" y="4103723"/>
            <a:ext cx="8705850" cy="2199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Inmiscibilidad: </a:t>
            </a:r>
            <a:r>
              <a:rPr b="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Cuando la naturaleza del soluto y el solvente es distinta, ambos serán inmiscibles.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Líquidos polares - solventes apolares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Líquidos apolares - solventes polares</a:t>
            </a:r>
            <a:endParaRPr b="1" i="0" sz="20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4825" y="1585366"/>
            <a:ext cx="1843634" cy="184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20" name="Google Shape;2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1"/>
          <p:cNvSpPr/>
          <p:nvPr/>
        </p:nvSpPr>
        <p:spPr>
          <a:xfrm>
            <a:off x="7472607" y="152412"/>
            <a:ext cx="1847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520778" y="3552213"/>
            <a:ext cx="9080713" cy="1633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80"/>
                </a:solidFill>
                <a:latin typeface="Lucida Sans"/>
                <a:ea typeface="Lucida Sans"/>
                <a:cs typeface="Lucida Sans"/>
                <a:sym typeface="Lucida Sans"/>
              </a:rPr>
              <a:t>Hidrofilicidad</a:t>
            </a:r>
            <a:endParaRPr b="1" i="0" sz="2400" u="none" cap="none" strike="noStrike">
              <a:solidFill>
                <a:srgbClr val="FF008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1" marL="45720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El soluto tiene afinidad por el agua como solvente y no por solventes apolares.</a:t>
            </a:r>
            <a:endParaRPr b="0" i="0" sz="2000" u="none" cap="none" strike="noStrike">
              <a:solidFill>
                <a:srgbClr val="1769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520778" y="1191334"/>
            <a:ext cx="6096000" cy="1592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80"/>
                </a:solidFill>
                <a:latin typeface="Lucida Sans"/>
                <a:ea typeface="Lucida Sans"/>
                <a:cs typeface="Lucida Sans"/>
                <a:sym typeface="Lucida Sans"/>
              </a:rPr>
              <a:t>Hidrofobicidad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El soluto no tiene afinidad por el agua como solvente, pero sí por solventes apolares.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29" name="Google Shape;2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2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0" y="152412"/>
            <a:ext cx="97286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2F92"/>
                </a:solidFill>
                <a:latin typeface="Lucida Sans"/>
                <a:ea typeface="Lucida Sans"/>
                <a:cs typeface="Lucida Sans"/>
                <a:sym typeface="Lucida Sans"/>
              </a:rPr>
              <a:t>Igual disuelve a Igual “Compuestos Miscibles”</a:t>
            </a:r>
            <a:endParaRPr b="1" i="0" sz="2800" u="none" cap="none" strike="noStrike">
              <a:solidFill>
                <a:srgbClr val="FF2F92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2" name="Google Shape;232;p12"/>
          <p:cNvSpPr/>
          <p:nvPr/>
        </p:nvSpPr>
        <p:spPr>
          <a:xfrm>
            <a:off x="2186062" y="2635908"/>
            <a:ext cx="1295400" cy="1447800"/>
          </a:xfrm>
          <a:prstGeom prst="can">
            <a:avLst>
              <a:gd fmla="val 27941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3" name="Google Shape;233;p12"/>
          <p:cNvSpPr/>
          <p:nvPr/>
        </p:nvSpPr>
        <p:spPr>
          <a:xfrm>
            <a:off x="2186062" y="3245508"/>
            <a:ext cx="1295400" cy="85725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4" name="Google Shape;234;p12"/>
          <p:cNvSpPr/>
          <p:nvPr/>
        </p:nvSpPr>
        <p:spPr>
          <a:xfrm rot="6499045">
            <a:off x="1805062" y="1264308"/>
            <a:ext cx="304800" cy="1371600"/>
          </a:xfrm>
          <a:prstGeom prst="can">
            <a:avLst>
              <a:gd fmla="val 44646" name="adj"/>
            </a:avLst>
          </a:prstGeom>
          <a:solidFill>
            <a:srgbClr val="6666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5" name="Google Shape;235;p12"/>
          <p:cNvSpPr/>
          <p:nvPr/>
        </p:nvSpPr>
        <p:spPr>
          <a:xfrm>
            <a:off x="2643262" y="2254908"/>
            <a:ext cx="228600" cy="228600"/>
          </a:xfrm>
          <a:prstGeom prst="ellipse">
            <a:avLst/>
          </a:prstGeom>
          <a:solidFill>
            <a:srgbClr val="6666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2643262" y="2635908"/>
            <a:ext cx="228600" cy="228600"/>
          </a:xfrm>
          <a:prstGeom prst="ellipse">
            <a:avLst/>
          </a:prstGeom>
          <a:solidFill>
            <a:srgbClr val="6666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4472062" y="2049037"/>
            <a:ext cx="5076676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Adición de un pequeño volumen de tolueno (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soluto apolar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) a 100 mL de benceno (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solvente  apolar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).</a:t>
            </a:r>
            <a:endParaRPr b="0" i="0" sz="20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2186062" y="5101508"/>
            <a:ext cx="1295400" cy="1447800"/>
          </a:xfrm>
          <a:prstGeom prst="can">
            <a:avLst>
              <a:gd fmla="val 27941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2186062" y="5711108"/>
            <a:ext cx="1295400" cy="85725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4684787" y="5531508"/>
            <a:ext cx="5043829" cy="97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Solución de tolueno en benceno: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1 fase líquida homogénea.</a:t>
            </a:r>
            <a:endParaRPr b="0" i="0" sz="20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2186062" y="5711108"/>
            <a:ext cx="1295400" cy="857250"/>
          </a:xfrm>
          <a:prstGeom prst="can">
            <a:avLst>
              <a:gd fmla="val 25000" name="adj"/>
            </a:avLst>
          </a:prstGeom>
          <a:solidFill>
            <a:srgbClr val="666699">
              <a:alpha val="49411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1043062" y="2102508"/>
            <a:ext cx="609600" cy="609600"/>
          </a:xfrm>
          <a:prstGeom prst="flowChartPreparation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3" name="Google Shape;243;p12"/>
          <p:cNvSpPr/>
          <p:nvPr/>
        </p:nvSpPr>
        <p:spPr>
          <a:xfrm>
            <a:off x="1195462" y="2178708"/>
            <a:ext cx="304800" cy="457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244" name="Google Shape;244;p12"/>
          <p:cNvCxnSpPr/>
          <p:nvPr/>
        </p:nvCxnSpPr>
        <p:spPr>
          <a:xfrm rot="10800000">
            <a:off x="966862" y="1873908"/>
            <a:ext cx="228600" cy="22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12"/>
          <p:cNvSpPr/>
          <p:nvPr/>
        </p:nvSpPr>
        <p:spPr>
          <a:xfrm>
            <a:off x="1195462" y="3474108"/>
            <a:ext cx="609600" cy="609600"/>
          </a:xfrm>
          <a:prstGeom prst="flowChartPreparation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6" name="Google Shape;246;p12"/>
          <p:cNvSpPr/>
          <p:nvPr/>
        </p:nvSpPr>
        <p:spPr>
          <a:xfrm>
            <a:off x="1347862" y="3550308"/>
            <a:ext cx="304800" cy="457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1500261" y="4464708"/>
            <a:ext cx="9080745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6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H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5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CH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(l) + C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6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H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6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(l)	            	 C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6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H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5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CH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3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(en solución) </a:t>
            </a:r>
            <a:endParaRPr b="0" i="0" sz="20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248" name="Google Shape;248;p12"/>
          <p:cNvCxnSpPr/>
          <p:nvPr/>
        </p:nvCxnSpPr>
        <p:spPr>
          <a:xfrm>
            <a:off x="4776862" y="4728233"/>
            <a:ext cx="1066800" cy="0"/>
          </a:xfrm>
          <a:prstGeom prst="straightConnector1">
            <a:avLst/>
          </a:prstGeom>
          <a:noFill/>
          <a:ln cap="flat" cmpd="sng" w="9525">
            <a:solidFill>
              <a:srgbClr val="2E75B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9" name="Google Shape;249;p12"/>
          <p:cNvSpPr/>
          <p:nvPr/>
        </p:nvSpPr>
        <p:spPr>
          <a:xfrm>
            <a:off x="779414" y="956112"/>
            <a:ext cx="57845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Disolución de líquido en líquido</a:t>
            </a:r>
            <a:endParaRPr b="1" i="0" sz="2000" u="none" cap="none" strike="noStrike">
              <a:solidFill>
                <a:srgbClr val="008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3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1811771" y="4638204"/>
            <a:ext cx="1295400" cy="1447800"/>
          </a:xfrm>
          <a:prstGeom prst="can">
            <a:avLst>
              <a:gd fmla="val 27941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1811771" y="5095404"/>
            <a:ext cx="1295400" cy="457200"/>
          </a:xfrm>
          <a:prstGeom prst="can">
            <a:avLst>
              <a:gd fmla="val 50000" name="adj"/>
            </a:avLst>
          </a:prstGeom>
          <a:solidFill>
            <a:srgbClr val="FFFF00">
              <a:alpha val="49411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59" name="Google Shape;259;p13"/>
          <p:cNvGrpSpPr/>
          <p:nvPr/>
        </p:nvGrpSpPr>
        <p:grpSpPr>
          <a:xfrm>
            <a:off x="883777" y="1315955"/>
            <a:ext cx="2223394" cy="2512711"/>
            <a:chOff x="328" y="445"/>
            <a:chExt cx="1400" cy="1583"/>
          </a:xfrm>
        </p:grpSpPr>
        <p:sp>
          <p:nvSpPr>
            <p:cNvPr id="260" name="Google Shape;260;p13"/>
            <p:cNvSpPr/>
            <p:nvPr/>
          </p:nvSpPr>
          <p:spPr>
            <a:xfrm>
              <a:off x="912" y="1104"/>
              <a:ext cx="816" cy="912"/>
            </a:xfrm>
            <a:prstGeom prst="can">
              <a:avLst>
                <a:gd fmla="val 27941" name="adj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912" y="1488"/>
              <a:ext cx="816" cy="540"/>
            </a:xfrm>
            <a:prstGeom prst="can">
              <a:avLst>
                <a:gd fmla="val 25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 rot="6499045">
              <a:off x="672" y="240"/>
              <a:ext cx="192" cy="864"/>
            </a:xfrm>
            <a:prstGeom prst="can">
              <a:avLst>
                <a:gd fmla="val 44646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1200" y="864"/>
              <a:ext cx="144" cy="144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1200" y="1104"/>
              <a:ext cx="144" cy="144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</p:grpSp>
      <p:sp>
        <p:nvSpPr>
          <p:cNvPr id="265" name="Google Shape;265;p13"/>
          <p:cNvSpPr txBox="1"/>
          <p:nvPr/>
        </p:nvSpPr>
        <p:spPr>
          <a:xfrm>
            <a:off x="3901829" y="2036228"/>
            <a:ext cx="5721143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Adición de un pequeño volumen de éter etílico (CH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CH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OCH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CH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, 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compuesto no polar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) a 100 mL de agua (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solvente polar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).</a:t>
            </a:r>
            <a:endParaRPr b="0" i="0" sz="20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6" name="Google Shape;266;p13"/>
          <p:cNvSpPr txBox="1"/>
          <p:nvPr/>
        </p:nvSpPr>
        <p:spPr>
          <a:xfrm>
            <a:off x="3901829" y="4603814"/>
            <a:ext cx="6478400" cy="97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Formación de dos fases líquidas: 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Fase “orgánica”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(arriba) y 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Fase “acuosa”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(abajo).</a:t>
            </a:r>
            <a:endParaRPr b="0" i="0" sz="20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1221059" y="80604"/>
            <a:ext cx="6897560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2F92"/>
                </a:solidFill>
                <a:latin typeface="Lucida Sans"/>
                <a:ea typeface="Lucida Sans"/>
                <a:cs typeface="Lucida Sans"/>
                <a:sym typeface="Lucida Sans"/>
              </a:rPr>
              <a:t>Compuestos Inmiscibles</a:t>
            </a:r>
            <a:endParaRPr b="1" i="0" sz="2800" u="none" cap="none" strike="noStrike">
              <a:solidFill>
                <a:srgbClr val="FF2F92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8" name="Google Shape;268;p13"/>
          <p:cNvSpPr/>
          <p:nvPr/>
        </p:nvSpPr>
        <p:spPr>
          <a:xfrm>
            <a:off x="3167347" y="1134408"/>
            <a:ext cx="4951272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Disolución de líquido en líquido</a:t>
            </a:r>
            <a:endParaRPr b="1" i="0" sz="2000" u="none" cap="none" strike="noStrike">
              <a:solidFill>
                <a:srgbClr val="008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9" name="Google Shape;269;p13"/>
          <p:cNvSpPr/>
          <p:nvPr/>
        </p:nvSpPr>
        <p:spPr>
          <a:xfrm>
            <a:off x="233282" y="895168"/>
            <a:ext cx="26997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CH</a:t>
            </a:r>
            <a:r>
              <a:rPr b="0" baseline="-2500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CH</a:t>
            </a:r>
            <a:r>
              <a:rPr b="0" baseline="-2500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OCH</a:t>
            </a:r>
            <a:r>
              <a:rPr b="0" baseline="-2500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CH</a:t>
            </a:r>
            <a:r>
              <a:rPr b="0" baseline="-2500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endParaRPr b="0" i="0" sz="2400" u="none" cap="none" strike="noStrik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3"/>
          <p:cNvSpPr/>
          <p:nvPr/>
        </p:nvSpPr>
        <p:spPr>
          <a:xfrm>
            <a:off x="771572" y="3347951"/>
            <a:ext cx="13978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H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"/>
          <p:cNvSpPr txBox="1"/>
          <p:nvPr>
            <p:ph idx="12" type="sldNum"/>
          </p:nvPr>
        </p:nvSpPr>
        <p:spPr>
          <a:xfrm>
            <a:off x="11460400" y="637721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6975" y="315217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4"/>
          <p:cNvSpPr/>
          <p:nvPr/>
        </p:nvSpPr>
        <p:spPr>
          <a:xfrm>
            <a:off x="5703767" y="332294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3835615" y="29419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2159215" y="2367626"/>
            <a:ext cx="1295400" cy="1447800"/>
          </a:xfrm>
          <a:prstGeom prst="can">
            <a:avLst>
              <a:gd fmla="val 27941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0" name="Google Shape;280;p14"/>
          <p:cNvSpPr/>
          <p:nvPr/>
        </p:nvSpPr>
        <p:spPr>
          <a:xfrm rot="6499045">
            <a:off x="1778215" y="996026"/>
            <a:ext cx="304800" cy="1371600"/>
          </a:xfrm>
          <a:prstGeom prst="can">
            <a:avLst>
              <a:gd fmla="val 44646" name="adj"/>
            </a:avLst>
          </a:prstGeom>
          <a:solidFill>
            <a:srgbClr val="33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2616415" y="1986626"/>
            <a:ext cx="228600" cy="228600"/>
          </a:xfrm>
          <a:prstGeom prst="ellipse">
            <a:avLst/>
          </a:prstGeom>
          <a:solidFill>
            <a:srgbClr val="33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2616415" y="2367626"/>
            <a:ext cx="228600" cy="228600"/>
          </a:xfrm>
          <a:prstGeom prst="ellipse">
            <a:avLst/>
          </a:prstGeom>
          <a:solidFill>
            <a:srgbClr val="33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3" name="Google Shape;283;p14"/>
          <p:cNvSpPr txBox="1"/>
          <p:nvPr/>
        </p:nvSpPr>
        <p:spPr>
          <a:xfrm>
            <a:off x="4180113" y="1907193"/>
            <a:ext cx="5852672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Adición de un pequeño volumen de tetracloruro de carbono (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CCl</a:t>
            </a:r>
            <a:r>
              <a:rPr b="1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, no polar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) a 100 mL de agua (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polar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).</a:t>
            </a:r>
            <a:endParaRPr b="0" i="0" sz="20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3927980" y="4521371"/>
            <a:ext cx="4414325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Formación de dos fases líquidas: 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Fase “acuosa”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(arriba) y 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Fase “orgánica”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(abajo).</a:t>
            </a:r>
            <a:endParaRPr b="0" i="0" sz="20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8740777" y="3354993"/>
            <a:ext cx="3506485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Compuestos que no se disuelven fácilmente en agua son “</a:t>
            </a:r>
            <a:r>
              <a:rPr b="1" i="0" lang="en-US" sz="2000" u="none" cap="none" strike="noStrike">
                <a:solidFill>
                  <a:srgbClr val="011893"/>
                </a:solidFill>
                <a:latin typeface="Lucida Sans"/>
                <a:ea typeface="Lucida Sans"/>
                <a:cs typeface="Lucida Sans"/>
                <a:sym typeface="Lucida Sans"/>
              </a:rPr>
              <a:t>hidrofóbicos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”</a:t>
            </a:r>
            <a:endParaRPr b="0" i="0" sz="20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2159215" y="3282026"/>
            <a:ext cx="1295400" cy="457200"/>
          </a:xfrm>
          <a:prstGeom prst="can">
            <a:avLst>
              <a:gd fmla="val 4409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87" name="Google Shape;287;p14"/>
          <p:cNvGrpSpPr/>
          <p:nvPr/>
        </p:nvGrpSpPr>
        <p:grpSpPr>
          <a:xfrm>
            <a:off x="2083015" y="4806026"/>
            <a:ext cx="1295400" cy="1447800"/>
            <a:chOff x="912" y="2928"/>
            <a:chExt cx="816" cy="912"/>
          </a:xfrm>
        </p:grpSpPr>
        <p:sp>
          <p:nvSpPr>
            <p:cNvPr id="288" name="Google Shape;288;p14"/>
            <p:cNvSpPr/>
            <p:nvPr/>
          </p:nvSpPr>
          <p:spPr>
            <a:xfrm>
              <a:off x="912" y="3552"/>
              <a:ext cx="816" cy="288"/>
            </a:xfrm>
            <a:prstGeom prst="can">
              <a:avLst>
                <a:gd fmla="val 4409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912" y="2928"/>
              <a:ext cx="816" cy="912"/>
            </a:xfrm>
            <a:prstGeom prst="can">
              <a:avLst>
                <a:gd fmla="val 27941" name="adj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912" y="3312"/>
              <a:ext cx="816" cy="384"/>
            </a:xfrm>
            <a:prstGeom prst="can">
              <a:avLst>
                <a:gd fmla="val 4409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912" y="3552"/>
              <a:ext cx="816" cy="288"/>
            </a:xfrm>
            <a:prstGeom prst="can">
              <a:avLst>
                <a:gd fmla="val 25000" name="adj"/>
              </a:avLst>
            </a:prstGeom>
            <a:solidFill>
              <a:srgbClr val="33CCCC">
                <a:alpha val="49411"/>
              </a:srgbClr>
            </a:solidFill>
            <a:ln cap="flat" cmpd="sng" w="9525">
              <a:solidFill>
                <a:srgbClr val="33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</p:grpSp>
      <p:sp>
        <p:nvSpPr>
          <p:cNvPr id="292" name="Google Shape;292;p14"/>
          <p:cNvSpPr txBox="1"/>
          <p:nvPr/>
        </p:nvSpPr>
        <p:spPr>
          <a:xfrm>
            <a:off x="1286170" y="85319"/>
            <a:ext cx="7056135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2F92"/>
                </a:solidFill>
                <a:latin typeface="Lucida Sans"/>
                <a:ea typeface="Lucida Sans"/>
                <a:cs typeface="Lucida Sans"/>
                <a:sym typeface="Lucida Sans"/>
              </a:rPr>
              <a:t>Compuestos Inmiscibles</a:t>
            </a:r>
            <a:endParaRPr b="1" i="0" sz="2800" u="none" cap="none" strike="noStrike">
              <a:solidFill>
                <a:srgbClr val="FF2F92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3178844" y="1196922"/>
            <a:ext cx="634497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Disolución de líquido en líquido</a:t>
            </a:r>
            <a:endParaRPr b="0" i="0" sz="2000" u="none" cap="none" strike="noStrike">
              <a:solidFill>
                <a:srgbClr val="008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455493" y="1491552"/>
            <a:ext cx="8306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CCl</a:t>
            </a:r>
            <a:r>
              <a:rPr b="0" baseline="-2500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endParaRPr b="0" i="0" sz="24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1083232" y="3506161"/>
            <a:ext cx="12953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H</a:t>
            </a:r>
            <a:r>
              <a:rPr b="0" baseline="-2500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O</a:t>
            </a:r>
            <a:endParaRPr b="0" i="0" sz="24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206942" y="3520188"/>
            <a:ext cx="7922006" cy="3285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Si el proceso de disolución es endotérmico, el sistema absorbe calor, la solubilidad del soluto aumenta al aumentar la temperatura.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Si el proceso de disolución es exotérmico, el sistema libera calor, la solubilidad del soluto disminuye al aumentar la temperatura.</a:t>
            </a:r>
            <a:endParaRPr b="0" i="0" sz="20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04" name="Google Shape;304;p15"/>
          <p:cNvSpPr txBox="1"/>
          <p:nvPr/>
        </p:nvSpPr>
        <p:spPr>
          <a:xfrm>
            <a:off x="2234152" y="315036"/>
            <a:ext cx="45608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2F92"/>
                </a:solidFill>
                <a:latin typeface="Lucida Sans"/>
                <a:ea typeface="Lucida Sans"/>
                <a:cs typeface="Lucida Sans"/>
                <a:sym typeface="Lucida Sans"/>
              </a:rPr>
              <a:t>Efecto de la Temperatura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15"/>
          <p:cNvGrpSpPr/>
          <p:nvPr/>
        </p:nvGrpSpPr>
        <p:grpSpPr>
          <a:xfrm>
            <a:off x="994632" y="1048470"/>
            <a:ext cx="7649609" cy="2289342"/>
            <a:chOff x="338693" y="2200275"/>
            <a:chExt cx="7649476" cy="2289342"/>
          </a:xfrm>
        </p:grpSpPr>
        <p:sp>
          <p:nvSpPr>
            <p:cNvPr id="306" name="Google Shape;306;p15"/>
            <p:cNvSpPr txBox="1"/>
            <p:nvPr/>
          </p:nvSpPr>
          <p:spPr>
            <a:xfrm>
              <a:off x="341657" y="2845241"/>
              <a:ext cx="76465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2000"/>
                <a:buFont typeface="Lucida Sans"/>
                <a:buNone/>
              </a:pPr>
              <a:r>
                <a:rPr b="1" i="0" lang="en-US" sz="2000" u="none" cap="none" strike="noStrike">
                  <a:solidFill>
                    <a:srgbClr val="2E75B5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sólido + líquido                           disolución     ΔH</a:t>
              </a:r>
              <a:r>
                <a:rPr b="1" baseline="-25000" i="0" lang="en-US" sz="2000" u="none" cap="none" strike="noStrike">
                  <a:solidFill>
                    <a:srgbClr val="2E75B5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disolución</a:t>
              </a:r>
              <a:r>
                <a:rPr b="1" i="0" lang="en-US" sz="2000" u="none" cap="none" strike="noStrike">
                  <a:solidFill>
                    <a:srgbClr val="2E75B5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&gt; 0</a:t>
              </a:r>
              <a:endParaRPr b="1" i="0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307" name="Google Shape;307;p15"/>
            <p:cNvSpPr txBox="1"/>
            <p:nvPr/>
          </p:nvSpPr>
          <p:spPr>
            <a:xfrm>
              <a:off x="338693" y="3674009"/>
              <a:ext cx="3826219" cy="815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2F92"/>
                </a:buClr>
                <a:buSzPts val="2000"/>
                <a:buFont typeface="Lucida Sans"/>
                <a:buNone/>
              </a:pPr>
              <a:r>
                <a:rPr b="0" i="0" lang="en-US" sz="2000" u="none" cap="none" strike="noStrike">
                  <a:solidFill>
                    <a:srgbClr val="FF2F92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La solubilidad de los sólidos aumenta con la temperatura.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677858" y="2200275"/>
              <a:ext cx="4419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000"/>
                </a:buClr>
                <a:buSzPts val="2000"/>
                <a:buFont typeface="Lucida Sans"/>
                <a:buNone/>
              </a:pPr>
              <a:r>
                <a:rPr b="1" i="0" lang="en-US" sz="2000" u="none" cap="none" strike="noStrike">
                  <a:solidFill>
                    <a:srgbClr val="008000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Disolución de sólido en líquido</a:t>
              </a:r>
              <a:endParaRPr b="1" i="0" sz="20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3403094" y="3022334"/>
              <a:ext cx="761986" cy="141287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2E75B5"/>
            </a:solidFill>
            <a:ln cap="flat" cmpd="sng" w="9525">
              <a:solidFill>
                <a:srgbClr val="2E75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</p:grpSp>
      <p:pic>
        <p:nvPicPr>
          <p:cNvPr descr="FG13_014" id="310" name="Google Shape;310;p15"/>
          <p:cNvPicPr preferRelativeResize="0"/>
          <p:nvPr/>
        </p:nvPicPr>
        <p:blipFill rotWithShape="1">
          <a:blip r:embed="rId4">
            <a:alphaModFix/>
          </a:blip>
          <a:srcRect b="0" l="15018" r="15996" t="0"/>
          <a:stretch/>
        </p:blipFill>
        <p:spPr>
          <a:xfrm>
            <a:off x="8243004" y="2598057"/>
            <a:ext cx="3853042" cy="372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16" name="Google Shape;3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6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8" name="Google Shape;318;p16"/>
          <p:cNvSpPr txBox="1"/>
          <p:nvPr/>
        </p:nvSpPr>
        <p:spPr>
          <a:xfrm>
            <a:off x="1988457" y="1720071"/>
            <a:ext cx="7518399" cy="28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La presión tiene un efecto importante sobre la solubilidad para los sistemas gaseosos.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rgbClr val="2E75B5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 A una temperatura determinada, el aumento de presión implica un incremento en la solubilidad del gas en el líquido.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G14_11" id="319" name="Google Shape;3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381" y="1191334"/>
            <a:ext cx="1535112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6"/>
          <p:cNvSpPr txBox="1"/>
          <p:nvPr/>
        </p:nvSpPr>
        <p:spPr>
          <a:xfrm>
            <a:off x="3070888" y="400532"/>
            <a:ext cx="35990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2F92"/>
                </a:solidFill>
                <a:latin typeface="Lucida Sans"/>
                <a:ea typeface="Lucida Sans"/>
                <a:cs typeface="Lucida Sans"/>
                <a:sym typeface="Lucida Sans"/>
              </a:rPr>
              <a:t>Efecto de la Presión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26" name="Google Shape;3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7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28" name="Google Shape;328;p17"/>
          <p:cNvSpPr txBox="1"/>
          <p:nvPr/>
        </p:nvSpPr>
        <p:spPr>
          <a:xfrm>
            <a:off x="1049439" y="165771"/>
            <a:ext cx="66543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2F92"/>
                </a:solidFill>
                <a:latin typeface="Lucida Sans"/>
                <a:ea typeface="Lucida Sans"/>
                <a:cs typeface="Lucida Sans"/>
                <a:sym typeface="Lucida Sans"/>
              </a:rPr>
              <a:t>Comparación entre Tipos de Mezclas</a:t>
            </a:r>
            <a:endParaRPr b="1" i="0" sz="2800" u="none" cap="none" strike="noStrike">
              <a:solidFill>
                <a:srgbClr val="FF2F92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aphicFrame>
        <p:nvGraphicFramePr>
          <p:cNvPr id="329" name="Google Shape;329;p17"/>
          <p:cNvGraphicFramePr/>
          <p:nvPr/>
        </p:nvGraphicFramePr>
        <p:xfrm>
          <a:off x="308097" y="980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{C04305E5-1D3C-4426-B6C8-F3001FD1091B}</a:tableStyleId>
              </a:tblPr>
              <a:tblGrid>
                <a:gridCol w="3019475"/>
                <a:gridCol w="3958675"/>
                <a:gridCol w="3088900"/>
              </a:tblGrid>
              <a:tr h="3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cida Sans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lt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Disoluciones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cida Sans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lt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Dispersiones Coloidales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cida Sans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lt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Suspensiones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Todas las partículas son del tamaño de los átomos, iones o pequeñas moléculas (1 – 10 Å)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Homogéneas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Transparentes; no presentan efecto Tyndall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Estables a la gravedad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No separables por filtración</a:t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Las partículas de al menos uno de los componentes son grandes grupos de átomos, de iones o de pequeñas moléculas (10 – 10000 Å)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No homogéneas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A menudo opacas, pueden ser transparentes pero presentan el efecto Tyndall</a:t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Menos estables a la gravedad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No separables por filtración.</a:t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Las partículas de al menos uno de los componentes pueden ser vistas con un microscopio de baja resolución  (&gt; 10000 Å)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No homogéneas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No transparentes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Inestables a la gravedad, las partículas se depositan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5"/>
                        </a:buClr>
                        <a:buSzPts val="1600"/>
                        <a:buFont typeface="Lucida Sans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2E75B5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Separables por filtración</a:t>
                      </a:r>
                      <a:endParaRPr b="0" i="0" sz="1600" u="none" cap="none" strike="noStrike">
                        <a:solidFill>
                          <a:srgbClr val="2E75B5"/>
                        </a:solidFill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118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35" name="Google Shape;3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37" name="Google Shape;337;p18"/>
          <p:cNvSpPr txBox="1"/>
          <p:nvPr/>
        </p:nvSpPr>
        <p:spPr>
          <a:xfrm>
            <a:off x="5695773" y="5536006"/>
            <a:ext cx="22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395535" y="5093012"/>
            <a:ext cx="992003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La concentración de una solución es la proporción que existe entre las cantidades de soluto y solvente o entre las cantidades de soluto y solución.</a:t>
            </a:r>
            <a:endParaRPr b="0" i="0" sz="2200" u="none" cap="none" strike="noStrike">
              <a:solidFill>
                <a:srgbClr val="1769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780561" y="1398495"/>
            <a:ext cx="8696925" cy="27001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Unidades de Concentración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45" name="Google Shape;3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9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47" name="Google Shape;347;p19"/>
          <p:cNvSpPr/>
          <p:nvPr/>
        </p:nvSpPr>
        <p:spPr>
          <a:xfrm>
            <a:off x="533400" y="1480958"/>
            <a:ext cx="80010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Es la cantidad de gramos de soluto disueltos en 100 g de solución.                	   		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1499923" y="5864772"/>
            <a:ext cx="62642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Porcentaje en peso (%p/p) Ξ porcentaje en masa (%m/m) </a:t>
            </a:r>
            <a:endParaRPr b="1" i="0" sz="2000" u="none" cap="none" strike="noStrike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185738" y="140542"/>
            <a:ext cx="551397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Porcentaje en masa (% m / m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185738" y="2800350"/>
            <a:ext cx="2002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% en masa = </a:t>
            </a:r>
            <a:endParaRPr b="1" i="0" sz="28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Google Shape;351;p19"/>
          <p:cNvGrpSpPr/>
          <p:nvPr/>
        </p:nvGrpSpPr>
        <p:grpSpPr>
          <a:xfrm>
            <a:off x="2336800" y="4129356"/>
            <a:ext cx="4170363" cy="928688"/>
            <a:chOff x="2248" y="3065"/>
            <a:chExt cx="2627" cy="585"/>
          </a:xfrm>
        </p:grpSpPr>
        <p:sp>
          <p:nvSpPr>
            <p:cNvPr id="352" name="Google Shape;352;p19"/>
            <p:cNvSpPr txBox="1"/>
            <p:nvPr/>
          </p:nvSpPr>
          <p:spPr>
            <a:xfrm>
              <a:off x="2248" y="3192"/>
              <a:ext cx="229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3" name="Google Shape;353;p19"/>
            <p:cNvGrpSpPr/>
            <p:nvPr/>
          </p:nvGrpSpPr>
          <p:grpSpPr>
            <a:xfrm>
              <a:off x="2448" y="3065"/>
              <a:ext cx="2427" cy="585"/>
              <a:chOff x="2448" y="3065"/>
              <a:chExt cx="2427" cy="585"/>
            </a:xfrm>
          </p:grpSpPr>
          <p:sp>
            <p:nvSpPr>
              <p:cNvPr id="354" name="Google Shape;354;p19"/>
              <p:cNvSpPr txBox="1"/>
              <p:nvPr/>
            </p:nvSpPr>
            <p:spPr>
              <a:xfrm>
                <a:off x="4104" y="3168"/>
                <a:ext cx="771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 100%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5" name="Google Shape;355;p19"/>
              <p:cNvGrpSpPr/>
              <p:nvPr/>
            </p:nvGrpSpPr>
            <p:grpSpPr>
              <a:xfrm>
                <a:off x="2448" y="3065"/>
                <a:ext cx="1700" cy="585"/>
                <a:chOff x="2448" y="3065"/>
                <a:chExt cx="1700" cy="585"/>
              </a:xfrm>
            </p:grpSpPr>
            <p:sp>
              <p:nvSpPr>
                <p:cNvPr id="356" name="Google Shape;356;p19"/>
                <p:cNvSpPr txBox="1"/>
                <p:nvPr/>
              </p:nvSpPr>
              <p:spPr>
                <a:xfrm>
                  <a:off x="2535" y="3065"/>
                  <a:ext cx="1509" cy="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b="0" i="0" lang="en-US" sz="2800" u="none" cap="none" strike="noStrike">
                      <a:solidFill>
                        <a:srgbClr val="1769B5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masa de soluto</a:t>
                  </a:r>
                  <a:endParaRPr b="0" i="0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19"/>
                <p:cNvSpPr txBox="1"/>
                <p:nvPr/>
              </p:nvSpPr>
              <p:spPr>
                <a:xfrm>
                  <a:off x="2448" y="3320"/>
                  <a:ext cx="1700" cy="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b="0" i="0" lang="en-US" sz="2800" u="none" cap="none" strike="noStrike">
                      <a:solidFill>
                        <a:srgbClr val="1769B5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masa de solución</a:t>
                  </a:r>
                  <a:endParaRPr b="0" i="0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58" name="Google Shape;358;p19"/>
                <p:cNvCxnSpPr/>
                <p:nvPr/>
              </p:nvCxnSpPr>
              <p:spPr>
                <a:xfrm>
                  <a:off x="2548" y="3356"/>
                  <a:ext cx="1536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1769B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grpSp>
        <p:nvGrpSpPr>
          <p:cNvPr id="359" name="Google Shape;359;p19"/>
          <p:cNvGrpSpPr/>
          <p:nvPr/>
        </p:nvGrpSpPr>
        <p:grpSpPr>
          <a:xfrm>
            <a:off x="2336800" y="2590801"/>
            <a:ext cx="6494463" cy="955676"/>
            <a:chOff x="1472" y="1788"/>
            <a:chExt cx="4091" cy="602"/>
          </a:xfrm>
        </p:grpSpPr>
        <p:sp>
          <p:nvSpPr>
            <p:cNvPr id="360" name="Google Shape;360;p19"/>
            <p:cNvSpPr txBox="1"/>
            <p:nvPr/>
          </p:nvSpPr>
          <p:spPr>
            <a:xfrm>
              <a:off x="4792" y="1904"/>
              <a:ext cx="77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x 100%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1" name="Google Shape;361;p19"/>
            <p:cNvGrpSpPr/>
            <p:nvPr/>
          </p:nvGrpSpPr>
          <p:grpSpPr>
            <a:xfrm>
              <a:off x="1472" y="1788"/>
              <a:ext cx="3325" cy="602"/>
              <a:chOff x="998" y="3369"/>
              <a:chExt cx="3325" cy="602"/>
            </a:xfrm>
          </p:grpSpPr>
          <p:sp>
            <p:nvSpPr>
              <p:cNvPr id="362" name="Google Shape;362;p19"/>
              <p:cNvSpPr txBox="1"/>
              <p:nvPr/>
            </p:nvSpPr>
            <p:spPr>
              <a:xfrm>
                <a:off x="1905" y="3369"/>
                <a:ext cx="1522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soluto</a:t>
                </a:r>
                <a:endParaRPr b="0" i="0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9"/>
              <p:cNvSpPr txBox="1"/>
              <p:nvPr/>
            </p:nvSpPr>
            <p:spPr>
              <a:xfrm>
                <a:off x="998" y="3641"/>
                <a:ext cx="3325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soluto + masa de solvente</a:t>
                </a:r>
                <a:endParaRPr b="0" i="0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4" name="Google Shape;364;p19"/>
              <p:cNvCxnSpPr/>
              <p:nvPr/>
            </p:nvCxnSpPr>
            <p:spPr>
              <a:xfrm>
                <a:off x="1054" y="3669"/>
                <a:ext cx="3264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descr="HM00030_" id="365" name="Google Shape;36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8769" y="4153299"/>
            <a:ext cx="3048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462995" y="83213"/>
            <a:ext cx="11460781" cy="6334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Contenidos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84613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lphaLcParenR"/>
            </a:pPr>
            <a:r>
              <a:rPr b="1" i="0" lang="en-US" sz="2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 Definir concepto de solución, soluto y solvente.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84613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lphaLcParenR"/>
            </a:pPr>
            <a:r>
              <a:rPr b="0" i="0" lang="en-US" sz="2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Clasificar una solución, como saturada, no saturada y sobresaturada.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84613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lphaLcParenR"/>
            </a:pPr>
            <a:r>
              <a:rPr b="0" i="0" lang="en-US" sz="2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Indicar la composición de una solución líquida usando las expresiones siguientes %p/p; % p/v; %v/v; molaridad; molalidad, fracción molar y partes por millón.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84613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lphaLcParenR"/>
            </a:pPr>
            <a:r>
              <a:rPr b="0" i="0" lang="en-US" sz="2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Determinar la masa de soluto necesario para preparar una solución cuya concentración es expresada en unidades de mol/L.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84613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lphaLcParenR"/>
            </a:pPr>
            <a:r>
              <a:rPr b="0" i="0" lang="en-US" sz="2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Determinar el volumen necesario para preparar una disolución de menor concentración a partir de otra más concentrada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2. Ejercicios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3. Ejercicios Propuestos </a:t>
            </a:r>
            <a:endParaRPr b="1" i="0" sz="2800" u="none" cap="none" strike="noStrike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5235" y="39426"/>
            <a:ext cx="2116765" cy="105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41094" l="-1" r="-1444" t="0"/>
          <a:stretch/>
        </p:blipFill>
        <p:spPr>
          <a:xfrm>
            <a:off x="7801038" y="4979324"/>
            <a:ext cx="4122738" cy="179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71" name="Google Shape;3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0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228600" y="152412"/>
            <a:ext cx="6437142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Porcentaje masa volumen  (% m /v)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0"/>
          <p:cNvSpPr/>
          <p:nvPr/>
        </p:nvSpPr>
        <p:spPr>
          <a:xfrm>
            <a:off x="611188" y="1340396"/>
            <a:ext cx="78486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Es la cantidad de gramos de soluto disueltos en 100 mL de solución.           	</a:t>
            </a:r>
            <a:endParaRPr b="0" i="0" sz="22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0"/>
          <p:cNvSpPr txBox="1"/>
          <p:nvPr/>
        </p:nvSpPr>
        <p:spPr>
          <a:xfrm>
            <a:off x="758820" y="3126382"/>
            <a:ext cx="16177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% m / v = </a:t>
            </a:r>
            <a:endParaRPr b="1" i="0" sz="28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20"/>
          <p:cNvGrpSpPr/>
          <p:nvPr/>
        </p:nvGrpSpPr>
        <p:grpSpPr>
          <a:xfrm>
            <a:off x="2336800" y="2908567"/>
            <a:ext cx="5394325" cy="1003301"/>
            <a:chOff x="1472" y="1758"/>
            <a:chExt cx="3398" cy="632"/>
          </a:xfrm>
        </p:grpSpPr>
        <p:sp>
          <p:nvSpPr>
            <p:cNvPr id="377" name="Google Shape;377;p20"/>
            <p:cNvSpPr txBox="1"/>
            <p:nvPr/>
          </p:nvSpPr>
          <p:spPr>
            <a:xfrm>
              <a:off x="4099" y="1923"/>
              <a:ext cx="77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x 100%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8" name="Google Shape;378;p20"/>
            <p:cNvGrpSpPr/>
            <p:nvPr/>
          </p:nvGrpSpPr>
          <p:grpSpPr>
            <a:xfrm>
              <a:off x="1472" y="1758"/>
              <a:ext cx="2538" cy="632"/>
              <a:chOff x="998" y="3339"/>
              <a:chExt cx="2538" cy="632"/>
            </a:xfrm>
          </p:grpSpPr>
          <p:sp>
            <p:nvSpPr>
              <p:cNvPr id="379" name="Google Shape;379;p20"/>
              <p:cNvSpPr txBox="1"/>
              <p:nvPr/>
            </p:nvSpPr>
            <p:spPr>
              <a:xfrm>
                <a:off x="1144" y="3339"/>
                <a:ext cx="2013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soluto (g)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0"/>
              <p:cNvSpPr txBox="1"/>
              <p:nvPr/>
            </p:nvSpPr>
            <p:spPr>
              <a:xfrm>
                <a:off x="998" y="3641"/>
                <a:ext cx="2538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Volumen de solución (mL)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1" name="Google Shape;381;p20"/>
              <p:cNvCxnSpPr/>
              <p:nvPr/>
            </p:nvCxnSpPr>
            <p:spPr>
              <a:xfrm flipH="1" rot="10800000">
                <a:off x="1054" y="3667"/>
                <a:ext cx="2312" cy="2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descr="HM00030_" id="382" name="Google Shape;38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8769" y="4153299"/>
            <a:ext cx="3048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88" name="Google Shape;3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1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90" name="Google Shape;390;p21"/>
          <p:cNvSpPr/>
          <p:nvPr/>
        </p:nvSpPr>
        <p:spPr>
          <a:xfrm>
            <a:off x="405606" y="1520745"/>
            <a:ext cx="8575675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Es la cantidad de mL de soluto disuelto en 100 mL de solución.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               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0" i="0" sz="24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191965" y="204535"/>
            <a:ext cx="611967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Porcentaje en volumen  (% v / 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M00030_" id="392" name="Google Shape;39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8769" y="4153299"/>
            <a:ext cx="3048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1"/>
          <p:cNvSpPr txBox="1"/>
          <p:nvPr/>
        </p:nvSpPr>
        <p:spPr>
          <a:xfrm>
            <a:off x="758820" y="3286257"/>
            <a:ext cx="14927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% v / v = </a:t>
            </a:r>
            <a:endParaRPr b="1" i="0" sz="28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4" name="Google Shape;394;p21"/>
          <p:cNvGrpSpPr/>
          <p:nvPr/>
        </p:nvGrpSpPr>
        <p:grpSpPr>
          <a:xfrm>
            <a:off x="2178050" y="3022867"/>
            <a:ext cx="5553075" cy="1060451"/>
            <a:chOff x="1372" y="1722"/>
            <a:chExt cx="3498" cy="668"/>
          </a:xfrm>
        </p:grpSpPr>
        <p:sp>
          <p:nvSpPr>
            <p:cNvPr id="395" name="Google Shape;395;p21"/>
            <p:cNvSpPr txBox="1"/>
            <p:nvPr/>
          </p:nvSpPr>
          <p:spPr>
            <a:xfrm>
              <a:off x="4099" y="1923"/>
              <a:ext cx="77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x 100%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6" name="Google Shape;396;p21"/>
            <p:cNvGrpSpPr/>
            <p:nvPr/>
          </p:nvGrpSpPr>
          <p:grpSpPr>
            <a:xfrm>
              <a:off x="1372" y="1722"/>
              <a:ext cx="2638" cy="668"/>
              <a:chOff x="898" y="3303"/>
              <a:chExt cx="2638" cy="668"/>
            </a:xfrm>
          </p:grpSpPr>
          <p:sp>
            <p:nvSpPr>
              <p:cNvPr id="397" name="Google Shape;397;p21"/>
              <p:cNvSpPr txBox="1"/>
              <p:nvPr/>
            </p:nvSpPr>
            <p:spPr>
              <a:xfrm>
                <a:off x="898" y="3303"/>
                <a:ext cx="2538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Volumen de soluto (mL)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1"/>
              <p:cNvSpPr txBox="1"/>
              <p:nvPr/>
            </p:nvSpPr>
            <p:spPr>
              <a:xfrm>
                <a:off x="998" y="3641"/>
                <a:ext cx="2538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Volumen de solución (mL)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9" name="Google Shape;399;p21"/>
              <p:cNvCxnSpPr/>
              <p:nvPr/>
            </p:nvCxnSpPr>
            <p:spPr>
              <a:xfrm>
                <a:off x="898" y="3641"/>
                <a:ext cx="2468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2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Ejercicios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22"/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407" name="Google Shape;407;p22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8" name="Google Shape;4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706" y="135466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2"/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Disoluciones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893">
            <a:alpha val="54509"/>
          </a:srgbClr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 txBox="1"/>
          <p:nvPr>
            <p:ph idx="12" type="sldNum"/>
          </p:nvPr>
        </p:nvSpPr>
        <p:spPr>
          <a:xfrm>
            <a:off x="11390968" y="6333135"/>
            <a:ext cx="89790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25" name="Google Shape;4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4046" y="155610"/>
            <a:ext cx="2597954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3"/>
          <p:cNvSpPr txBox="1"/>
          <p:nvPr/>
        </p:nvSpPr>
        <p:spPr>
          <a:xfrm>
            <a:off x="262538" y="236005"/>
            <a:ext cx="8991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.-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Cuando se evaporan 50 g de una solución de sulfato de sodio hasta completa sequedad se producen 20 g de sal ¿Cuál es el porcentaje % p/p de la solución?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1583014" y="2058970"/>
            <a:ext cx="74564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F5496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Soluto = 20 g de sal    Solución= 50 g (sal más solvente)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6169605" y="4772932"/>
            <a:ext cx="3868288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Si no se dice quien es el solvente, debes asumir que es agua.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393976" y="3424763"/>
            <a:ext cx="2002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% en masa = </a:t>
            </a:r>
            <a:endParaRPr b="1" i="0" sz="28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0" name="Google Shape;430;p23"/>
          <p:cNvGrpSpPr/>
          <p:nvPr/>
        </p:nvGrpSpPr>
        <p:grpSpPr>
          <a:xfrm>
            <a:off x="2545038" y="3215214"/>
            <a:ext cx="6494463" cy="955676"/>
            <a:chOff x="1472" y="1788"/>
            <a:chExt cx="4091" cy="602"/>
          </a:xfrm>
        </p:grpSpPr>
        <p:sp>
          <p:nvSpPr>
            <p:cNvPr id="431" name="Google Shape;431;p23"/>
            <p:cNvSpPr txBox="1"/>
            <p:nvPr/>
          </p:nvSpPr>
          <p:spPr>
            <a:xfrm>
              <a:off x="4792" y="1904"/>
              <a:ext cx="77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x 100%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2" name="Google Shape;432;p23"/>
            <p:cNvGrpSpPr/>
            <p:nvPr/>
          </p:nvGrpSpPr>
          <p:grpSpPr>
            <a:xfrm>
              <a:off x="1472" y="1788"/>
              <a:ext cx="3325" cy="602"/>
              <a:chOff x="998" y="3369"/>
              <a:chExt cx="3325" cy="602"/>
            </a:xfrm>
          </p:grpSpPr>
          <p:sp>
            <p:nvSpPr>
              <p:cNvPr id="433" name="Google Shape;433;p23"/>
              <p:cNvSpPr txBox="1"/>
              <p:nvPr/>
            </p:nvSpPr>
            <p:spPr>
              <a:xfrm>
                <a:off x="1905" y="3369"/>
                <a:ext cx="1522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soluto</a:t>
                </a:r>
                <a:endParaRPr b="0" i="0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3"/>
              <p:cNvSpPr txBox="1"/>
              <p:nvPr/>
            </p:nvSpPr>
            <p:spPr>
              <a:xfrm>
                <a:off x="998" y="3641"/>
                <a:ext cx="3325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soluto + masa de solvente</a:t>
                </a:r>
                <a:endParaRPr b="0" i="0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35" name="Google Shape;435;p23"/>
              <p:cNvCxnSpPr/>
              <p:nvPr/>
            </p:nvCxnSpPr>
            <p:spPr>
              <a:xfrm>
                <a:off x="1054" y="3669"/>
                <a:ext cx="3264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36" name="Google Shape;436;p23"/>
          <p:cNvGrpSpPr/>
          <p:nvPr/>
        </p:nvGrpSpPr>
        <p:grpSpPr>
          <a:xfrm>
            <a:off x="2051053" y="4542723"/>
            <a:ext cx="2560638" cy="942976"/>
            <a:chOff x="2248" y="3065"/>
            <a:chExt cx="1613" cy="594"/>
          </a:xfrm>
        </p:grpSpPr>
        <p:sp>
          <p:nvSpPr>
            <p:cNvPr id="437" name="Google Shape;437;p23"/>
            <p:cNvSpPr txBox="1"/>
            <p:nvPr/>
          </p:nvSpPr>
          <p:spPr>
            <a:xfrm>
              <a:off x="2248" y="3192"/>
              <a:ext cx="229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8" name="Google Shape;438;p23"/>
            <p:cNvGrpSpPr/>
            <p:nvPr/>
          </p:nvGrpSpPr>
          <p:grpSpPr>
            <a:xfrm>
              <a:off x="2527" y="3065"/>
              <a:ext cx="1334" cy="594"/>
              <a:chOff x="2527" y="3065"/>
              <a:chExt cx="1334" cy="594"/>
            </a:xfrm>
          </p:grpSpPr>
          <p:sp>
            <p:nvSpPr>
              <p:cNvPr id="439" name="Google Shape;439;p23"/>
              <p:cNvSpPr txBox="1"/>
              <p:nvPr/>
            </p:nvSpPr>
            <p:spPr>
              <a:xfrm>
                <a:off x="3090" y="3164"/>
                <a:ext cx="771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 100%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0" name="Google Shape;440;p23"/>
              <p:cNvGrpSpPr/>
              <p:nvPr/>
            </p:nvGrpSpPr>
            <p:grpSpPr>
              <a:xfrm>
                <a:off x="2527" y="3065"/>
                <a:ext cx="512" cy="594"/>
                <a:chOff x="2527" y="3065"/>
                <a:chExt cx="512" cy="594"/>
              </a:xfrm>
            </p:grpSpPr>
            <p:sp>
              <p:nvSpPr>
                <p:cNvPr id="441" name="Google Shape;441;p23"/>
                <p:cNvSpPr txBox="1"/>
                <p:nvPr/>
              </p:nvSpPr>
              <p:spPr>
                <a:xfrm>
                  <a:off x="2535" y="3065"/>
                  <a:ext cx="504" cy="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b="0" i="0" lang="en-US" sz="2800" u="none" cap="none" strike="noStrike">
                      <a:solidFill>
                        <a:srgbClr val="1769B5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20 g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23"/>
                <p:cNvSpPr txBox="1"/>
                <p:nvPr/>
              </p:nvSpPr>
              <p:spPr>
                <a:xfrm>
                  <a:off x="2527" y="3329"/>
                  <a:ext cx="504" cy="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b="0" i="0" lang="en-US" sz="2800" u="none" cap="none" strike="noStrike">
                      <a:solidFill>
                        <a:srgbClr val="1769B5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50 g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43" name="Google Shape;443;p23"/>
          <p:cNvGrpSpPr/>
          <p:nvPr/>
        </p:nvGrpSpPr>
        <p:grpSpPr>
          <a:xfrm>
            <a:off x="2165355" y="5723850"/>
            <a:ext cx="1174751" cy="568325"/>
            <a:chOff x="2248" y="3164"/>
            <a:chExt cx="740" cy="358"/>
          </a:xfrm>
        </p:grpSpPr>
        <p:sp>
          <p:nvSpPr>
            <p:cNvPr id="444" name="Google Shape;444;p23"/>
            <p:cNvSpPr txBox="1"/>
            <p:nvPr/>
          </p:nvSpPr>
          <p:spPr>
            <a:xfrm>
              <a:off x="2248" y="3192"/>
              <a:ext cx="229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3"/>
            <p:cNvSpPr txBox="1"/>
            <p:nvPr/>
          </p:nvSpPr>
          <p:spPr>
            <a:xfrm>
              <a:off x="2425" y="3164"/>
              <a:ext cx="563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40 %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6" name="Google Shape;446;p23"/>
          <p:cNvCxnSpPr/>
          <p:nvPr/>
        </p:nvCxnSpPr>
        <p:spPr>
          <a:xfrm>
            <a:off x="2396273" y="5008745"/>
            <a:ext cx="943834" cy="702"/>
          </a:xfrm>
          <a:prstGeom prst="straightConnector1">
            <a:avLst/>
          </a:prstGeom>
          <a:noFill/>
          <a:ln cap="flat" cmpd="sng" w="28575">
            <a:solidFill>
              <a:srgbClr val="1769B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893">
            <a:alpha val="54509"/>
          </a:srgbClr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 txBox="1"/>
          <p:nvPr>
            <p:ph idx="12" type="sldNum"/>
          </p:nvPr>
        </p:nvSpPr>
        <p:spPr>
          <a:xfrm>
            <a:off x="11390968" y="6333135"/>
            <a:ext cx="89790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52" name="Google Shape;45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597954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4"/>
          <p:cNvSpPr txBox="1"/>
          <p:nvPr/>
        </p:nvSpPr>
        <p:spPr>
          <a:xfrm>
            <a:off x="188332" y="548026"/>
            <a:ext cx="8992027" cy="1069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2.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-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Si 30 gramos de azúcar se disuelven en 100 mL de agua. ¿Cuál es el porcentaje % m/v de la disolución?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4"/>
          <p:cNvSpPr txBox="1"/>
          <p:nvPr/>
        </p:nvSpPr>
        <p:spPr>
          <a:xfrm>
            <a:off x="5684825" y="5063843"/>
            <a:ext cx="4392613" cy="97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La masa generalmente se expresa en g y el volumen en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4"/>
          <p:cNvSpPr txBox="1"/>
          <p:nvPr/>
        </p:nvSpPr>
        <p:spPr>
          <a:xfrm>
            <a:off x="758820" y="2669174"/>
            <a:ext cx="16177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% m / v = </a:t>
            </a:r>
            <a:endParaRPr b="1" i="0" sz="28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6" name="Google Shape;456;p24"/>
          <p:cNvGrpSpPr/>
          <p:nvPr/>
        </p:nvGrpSpPr>
        <p:grpSpPr>
          <a:xfrm>
            <a:off x="2336800" y="2451359"/>
            <a:ext cx="5394325" cy="1003301"/>
            <a:chOff x="1472" y="1758"/>
            <a:chExt cx="3398" cy="632"/>
          </a:xfrm>
        </p:grpSpPr>
        <p:sp>
          <p:nvSpPr>
            <p:cNvPr id="457" name="Google Shape;457;p24"/>
            <p:cNvSpPr txBox="1"/>
            <p:nvPr/>
          </p:nvSpPr>
          <p:spPr>
            <a:xfrm>
              <a:off x="4099" y="1923"/>
              <a:ext cx="77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x 100%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Google Shape;458;p24"/>
            <p:cNvGrpSpPr/>
            <p:nvPr/>
          </p:nvGrpSpPr>
          <p:grpSpPr>
            <a:xfrm>
              <a:off x="1472" y="1758"/>
              <a:ext cx="2538" cy="632"/>
              <a:chOff x="998" y="3339"/>
              <a:chExt cx="2538" cy="632"/>
            </a:xfrm>
          </p:grpSpPr>
          <p:sp>
            <p:nvSpPr>
              <p:cNvPr id="459" name="Google Shape;459;p24"/>
              <p:cNvSpPr txBox="1"/>
              <p:nvPr/>
            </p:nvSpPr>
            <p:spPr>
              <a:xfrm>
                <a:off x="1144" y="3339"/>
                <a:ext cx="2013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soluto (g)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4"/>
              <p:cNvSpPr txBox="1"/>
              <p:nvPr/>
            </p:nvSpPr>
            <p:spPr>
              <a:xfrm>
                <a:off x="998" y="3641"/>
                <a:ext cx="2538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Volumen de solución (mL)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1" name="Google Shape;461;p24"/>
              <p:cNvCxnSpPr/>
              <p:nvPr/>
            </p:nvCxnSpPr>
            <p:spPr>
              <a:xfrm>
                <a:off x="1054" y="3669"/>
                <a:ext cx="2293" cy="3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62" name="Google Shape;462;p24"/>
          <p:cNvSpPr txBox="1"/>
          <p:nvPr/>
        </p:nvSpPr>
        <p:spPr>
          <a:xfrm>
            <a:off x="758820" y="4012219"/>
            <a:ext cx="16177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% m / v = </a:t>
            </a:r>
            <a:endParaRPr b="1" i="0" sz="28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" name="Google Shape;463;p24"/>
          <p:cNvGrpSpPr/>
          <p:nvPr/>
        </p:nvGrpSpPr>
        <p:grpSpPr>
          <a:xfrm>
            <a:off x="2336800" y="3794404"/>
            <a:ext cx="2933700" cy="1003301"/>
            <a:chOff x="1472" y="1758"/>
            <a:chExt cx="1848" cy="632"/>
          </a:xfrm>
        </p:grpSpPr>
        <p:sp>
          <p:nvSpPr>
            <p:cNvPr id="464" name="Google Shape;464;p24"/>
            <p:cNvSpPr txBox="1"/>
            <p:nvPr/>
          </p:nvSpPr>
          <p:spPr>
            <a:xfrm>
              <a:off x="2549" y="1904"/>
              <a:ext cx="77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x 100%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24"/>
            <p:cNvGrpSpPr/>
            <p:nvPr/>
          </p:nvGrpSpPr>
          <p:grpSpPr>
            <a:xfrm>
              <a:off x="1472" y="1758"/>
              <a:ext cx="1021" cy="632"/>
              <a:chOff x="998" y="3339"/>
              <a:chExt cx="1021" cy="632"/>
            </a:xfrm>
          </p:grpSpPr>
          <p:sp>
            <p:nvSpPr>
              <p:cNvPr id="466" name="Google Shape;466;p24"/>
              <p:cNvSpPr txBox="1"/>
              <p:nvPr/>
            </p:nvSpPr>
            <p:spPr>
              <a:xfrm>
                <a:off x="1144" y="3339"/>
                <a:ext cx="771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30 (g)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4"/>
              <p:cNvSpPr txBox="1"/>
              <p:nvPr/>
            </p:nvSpPr>
            <p:spPr>
              <a:xfrm>
                <a:off x="998" y="3641"/>
                <a:ext cx="965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100 (mL)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8" name="Google Shape;468;p24"/>
              <p:cNvCxnSpPr/>
              <p:nvPr/>
            </p:nvCxnSpPr>
            <p:spPr>
              <a:xfrm>
                <a:off x="1054" y="3669"/>
                <a:ext cx="965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69" name="Google Shape;469;p24"/>
          <p:cNvSpPr txBox="1"/>
          <p:nvPr/>
        </p:nvSpPr>
        <p:spPr>
          <a:xfrm>
            <a:off x="676228" y="5063843"/>
            <a:ext cx="16177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% m / v = </a:t>
            </a:r>
            <a:endParaRPr b="1" i="0" sz="28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4"/>
          <p:cNvSpPr txBox="1"/>
          <p:nvPr/>
        </p:nvSpPr>
        <p:spPr>
          <a:xfrm>
            <a:off x="2336800" y="5092998"/>
            <a:ext cx="8883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30 %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g1f987e09fc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2" cy="105838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f987e09fc9_0_0"/>
          <p:cNvSpPr txBox="1"/>
          <p:nvPr/>
        </p:nvSpPr>
        <p:spPr>
          <a:xfrm>
            <a:off x="5278696" y="5132205"/>
            <a:ext cx="681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Disoluciones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g1f987e09fc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445" y="1970378"/>
            <a:ext cx="6346148" cy="291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83" name="Google Shape;4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6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85" name="Google Shape;485;p26"/>
          <p:cNvSpPr txBox="1"/>
          <p:nvPr/>
        </p:nvSpPr>
        <p:spPr>
          <a:xfrm>
            <a:off x="995897" y="827428"/>
            <a:ext cx="7632700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Número de moles de soluto disueltos en 1L de solución.</a:t>
            </a:r>
            <a:endParaRPr b="0" i="0" sz="22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6"/>
          <p:cNvSpPr txBox="1"/>
          <p:nvPr/>
        </p:nvSpPr>
        <p:spPr>
          <a:xfrm>
            <a:off x="2392363" y="258090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6"/>
          <p:cNvSpPr txBox="1"/>
          <p:nvPr/>
        </p:nvSpPr>
        <p:spPr>
          <a:xfrm>
            <a:off x="68273" y="-43704"/>
            <a:ext cx="302432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Molaridad (M)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Google Shape;488;p26"/>
          <p:cNvGrpSpPr/>
          <p:nvPr/>
        </p:nvGrpSpPr>
        <p:grpSpPr>
          <a:xfrm>
            <a:off x="1936708" y="1517159"/>
            <a:ext cx="4765677" cy="1119188"/>
            <a:chOff x="1362" y="3138"/>
            <a:chExt cx="3002" cy="705"/>
          </a:xfrm>
        </p:grpSpPr>
        <p:sp>
          <p:nvSpPr>
            <p:cNvPr id="489" name="Google Shape;489;p26"/>
            <p:cNvSpPr txBox="1"/>
            <p:nvPr/>
          </p:nvSpPr>
          <p:spPr>
            <a:xfrm>
              <a:off x="1362" y="3325"/>
              <a:ext cx="586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M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0" name="Google Shape;490;p26"/>
            <p:cNvGrpSpPr/>
            <p:nvPr/>
          </p:nvGrpSpPr>
          <p:grpSpPr>
            <a:xfrm>
              <a:off x="1982" y="3138"/>
              <a:ext cx="2382" cy="705"/>
              <a:chOff x="2039" y="1977"/>
              <a:chExt cx="2382" cy="705"/>
            </a:xfrm>
          </p:grpSpPr>
          <p:sp>
            <p:nvSpPr>
              <p:cNvPr id="491" name="Google Shape;491;p26"/>
              <p:cNvSpPr txBox="1"/>
              <p:nvPr/>
            </p:nvSpPr>
            <p:spPr>
              <a:xfrm>
                <a:off x="2067" y="1977"/>
                <a:ext cx="1884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moles de soluto (n)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6"/>
              <p:cNvSpPr txBox="1"/>
              <p:nvPr/>
            </p:nvSpPr>
            <p:spPr>
              <a:xfrm>
                <a:off x="2042" y="2352"/>
                <a:ext cx="2379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Volumen de solución (L)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3" name="Google Shape;493;p26"/>
              <p:cNvCxnSpPr/>
              <p:nvPr/>
            </p:nvCxnSpPr>
            <p:spPr>
              <a:xfrm>
                <a:off x="2039" y="2328"/>
                <a:ext cx="1680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94" name="Google Shape;494;p26"/>
          <p:cNvGrpSpPr/>
          <p:nvPr/>
        </p:nvGrpSpPr>
        <p:grpSpPr>
          <a:xfrm>
            <a:off x="342633" y="3350792"/>
            <a:ext cx="3825881" cy="1119188"/>
            <a:chOff x="1527" y="3138"/>
            <a:chExt cx="2410" cy="705"/>
          </a:xfrm>
        </p:grpSpPr>
        <p:sp>
          <p:nvSpPr>
            <p:cNvPr id="495" name="Google Shape;495;p26"/>
            <p:cNvSpPr txBox="1"/>
            <p:nvPr/>
          </p:nvSpPr>
          <p:spPr>
            <a:xfrm>
              <a:off x="1527" y="3281"/>
              <a:ext cx="507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n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6" name="Google Shape;496;p26"/>
            <p:cNvGrpSpPr/>
            <p:nvPr/>
          </p:nvGrpSpPr>
          <p:grpSpPr>
            <a:xfrm>
              <a:off x="1985" y="3138"/>
              <a:ext cx="1952" cy="705"/>
              <a:chOff x="2042" y="1977"/>
              <a:chExt cx="1952" cy="705"/>
            </a:xfrm>
          </p:grpSpPr>
          <p:sp>
            <p:nvSpPr>
              <p:cNvPr id="497" name="Google Shape;497;p26"/>
              <p:cNvSpPr txBox="1"/>
              <p:nvPr/>
            </p:nvSpPr>
            <p:spPr>
              <a:xfrm>
                <a:off x="2466" y="1977"/>
                <a:ext cx="898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(g)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6"/>
              <p:cNvSpPr txBox="1"/>
              <p:nvPr/>
            </p:nvSpPr>
            <p:spPr>
              <a:xfrm>
                <a:off x="2042" y="2352"/>
                <a:ext cx="1952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Molar (g/mol)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6"/>
              <p:cNvCxnSpPr/>
              <p:nvPr/>
            </p:nvCxnSpPr>
            <p:spPr>
              <a:xfrm flipH="1" rot="10800000">
                <a:off x="2050" y="2307"/>
                <a:ext cx="1639" cy="21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00" name="Google Shape;500;p26"/>
          <p:cNvGrpSpPr/>
          <p:nvPr/>
        </p:nvGrpSpPr>
        <p:grpSpPr>
          <a:xfrm>
            <a:off x="4460834" y="5091769"/>
            <a:ext cx="4002120" cy="1071563"/>
            <a:chOff x="1527" y="3138"/>
            <a:chExt cx="1983" cy="675"/>
          </a:xfrm>
        </p:grpSpPr>
        <p:sp>
          <p:nvSpPr>
            <p:cNvPr id="501" name="Google Shape;501;p26"/>
            <p:cNvSpPr txBox="1"/>
            <p:nvPr/>
          </p:nvSpPr>
          <p:spPr>
            <a:xfrm>
              <a:off x="1527" y="3281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400080"/>
                  </a:solidFill>
                  <a:latin typeface="Calibri"/>
                  <a:ea typeface="Calibri"/>
                  <a:cs typeface="Calibri"/>
                  <a:sym typeface="Calibri"/>
                </a:rPr>
                <a:t>M </a:t>
              </a:r>
              <a:r>
                <a:rPr b="0" i="0" lang="en-US" sz="2800" u="none" cap="none" strike="noStrike">
                  <a:solidFill>
                    <a:srgbClr val="400080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4000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2" name="Google Shape;502;p26"/>
            <p:cNvGrpSpPr/>
            <p:nvPr/>
          </p:nvGrpSpPr>
          <p:grpSpPr>
            <a:xfrm>
              <a:off x="1993" y="3138"/>
              <a:ext cx="1517" cy="675"/>
              <a:chOff x="2050" y="1977"/>
              <a:chExt cx="1517" cy="675"/>
            </a:xfrm>
          </p:grpSpPr>
          <p:sp>
            <p:nvSpPr>
              <p:cNvPr id="503" name="Google Shape;503;p26"/>
              <p:cNvSpPr txBox="1"/>
              <p:nvPr/>
            </p:nvSpPr>
            <p:spPr>
              <a:xfrm>
                <a:off x="2067" y="1977"/>
                <a:ext cx="15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40008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% m/m* d *10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6"/>
              <p:cNvSpPr txBox="1"/>
              <p:nvPr/>
            </p:nvSpPr>
            <p:spPr>
              <a:xfrm>
                <a:off x="2546" y="2352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40008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5" name="Google Shape;505;p26"/>
              <p:cNvCxnSpPr/>
              <p:nvPr/>
            </p:nvCxnSpPr>
            <p:spPr>
              <a:xfrm>
                <a:off x="2050" y="2328"/>
                <a:ext cx="1215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40008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descr="HM00030_" id="506" name="Google Shape;50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8769" y="4153299"/>
            <a:ext cx="3048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7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12" name="Google Shape;5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7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14" name="Google Shape;514;p27"/>
          <p:cNvSpPr txBox="1"/>
          <p:nvPr/>
        </p:nvSpPr>
        <p:spPr>
          <a:xfrm>
            <a:off x="395536" y="1352257"/>
            <a:ext cx="7632700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Número de moles de soluto en 1Kg de solvente.</a:t>
            </a:r>
            <a:endParaRPr b="0" i="0" sz="22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7"/>
          <p:cNvSpPr txBox="1"/>
          <p:nvPr/>
        </p:nvSpPr>
        <p:spPr>
          <a:xfrm>
            <a:off x="95955" y="106003"/>
            <a:ext cx="302432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Molalidad (m)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Google Shape;516;p27"/>
          <p:cNvGrpSpPr/>
          <p:nvPr/>
        </p:nvGrpSpPr>
        <p:grpSpPr>
          <a:xfrm>
            <a:off x="1962150" y="2526350"/>
            <a:ext cx="4302125" cy="1119188"/>
            <a:chOff x="666" y="2802"/>
            <a:chExt cx="2710" cy="705"/>
          </a:xfrm>
        </p:grpSpPr>
        <p:sp>
          <p:nvSpPr>
            <p:cNvPr id="517" name="Google Shape;517;p27"/>
            <p:cNvSpPr txBox="1"/>
            <p:nvPr/>
          </p:nvSpPr>
          <p:spPr>
            <a:xfrm>
              <a:off x="666" y="2989"/>
              <a:ext cx="570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m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8" name="Google Shape;518;p27"/>
            <p:cNvGrpSpPr/>
            <p:nvPr/>
          </p:nvGrpSpPr>
          <p:grpSpPr>
            <a:xfrm>
              <a:off x="1248" y="2802"/>
              <a:ext cx="2128" cy="705"/>
              <a:chOff x="1248" y="2802"/>
              <a:chExt cx="2128" cy="705"/>
            </a:xfrm>
          </p:grpSpPr>
          <p:sp>
            <p:nvSpPr>
              <p:cNvPr id="519" name="Google Shape;519;p27"/>
              <p:cNvSpPr txBox="1"/>
              <p:nvPr/>
            </p:nvSpPr>
            <p:spPr>
              <a:xfrm>
                <a:off x="1493" y="2802"/>
                <a:ext cx="1576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moles de soluto</a:t>
                </a:r>
                <a:endParaRPr b="0" i="0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27"/>
              <p:cNvSpPr txBox="1"/>
              <p:nvPr/>
            </p:nvSpPr>
            <p:spPr>
              <a:xfrm>
                <a:off x="1248" y="3177"/>
                <a:ext cx="2128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solvente (kg)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1" name="Google Shape;521;p27"/>
              <p:cNvCxnSpPr/>
              <p:nvPr/>
            </p:nvCxnSpPr>
            <p:spPr>
              <a:xfrm>
                <a:off x="1296" y="3153"/>
                <a:ext cx="2016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descr="HM00030_" id="522" name="Google Shape;52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8769" y="4153299"/>
            <a:ext cx="3048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28" name="Google Shape;5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8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30" name="Google Shape;530;p28"/>
          <p:cNvSpPr txBox="1"/>
          <p:nvPr/>
        </p:nvSpPr>
        <p:spPr>
          <a:xfrm>
            <a:off x="468313" y="939107"/>
            <a:ext cx="7632700" cy="427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Equivalentes gramos de soluto en un litro de solución.</a:t>
            </a:r>
            <a:endParaRPr b="0" i="0" sz="22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8"/>
          <p:cNvSpPr/>
          <p:nvPr/>
        </p:nvSpPr>
        <p:spPr>
          <a:xfrm>
            <a:off x="611187" y="4528959"/>
            <a:ext cx="8256587" cy="79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n-US" sz="2200" u="none" cap="none" strike="noStrike">
                <a:solidFill>
                  <a:srgbClr val="1769B5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i="0" lang="en-US" sz="2200" u="none" cap="none" strike="noStrike">
                <a:solidFill>
                  <a:srgbClr val="1769B5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0" i="0" lang="en-US" sz="2200" u="none" cap="none" strike="noStrike">
                <a:solidFill>
                  <a:srgbClr val="1769B5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está relacionado con el número de H</a:t>
            </a:r>
            <a:r>
              <a:rPr b="0" baseline="3000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(ácidos), OH</a:t>
            </a:r>
            <a:r>
              <a:rPr b="0" baseline="3000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(bases)</a:t>
            </a:r>
            <a:r>
              <a:rPr b="0" baseline="3000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o electrones involucrados en una reacción redox.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0288" y="1611023"/>
            <a:ext cx="4087812" cy="96361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28"/>
          <p:cNvSpPr txBox="1"/>
          <p:nvPr/>
        </p:nvSpPr>
        <p:spPr>
          <a:xfrm>
            <a:off x="2845585" y="5670651"/>
            <a:ext cx="324169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Relación de N con 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N = M x </a:t>
            </a:r>
            <a:r>
              <a:rPr b="1" i="0" lang="en-US" sz="2800" u="none" cap="none" strike="noStrike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f  </a:t>
            </a:r>
            <a:r>
              <a:rPr b="1" i="0" lang="en-US" sz="2800" u="none" cap="none" strike="noStrike">
                <a:solidFill>
                  <a:srgbClr val="FF008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endParaRPr b="1" i="0" sz="2800" u="none" cap="none" strike="noStrike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8"/>
          <p:cNvSpPr txBox="1"/>
          <p:nvPr/>
        </p:nvSpPr>
        <p:spPr>
          <a:xfrm>
            <a:off x="228600" y="109453"/>
            <a:ext cx="302432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Normalidad (N)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13" y="3045618"/>
            <a:ext cx="4383088" cy="70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9328" y="3045618"/>
            <a:ext cx="3951287" cy="766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M00030_" id="537" name="Google Shape;53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08769" y="4153299"/>
            <a:ext cx="3048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43" name="Google Shape;543;p29"/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Ejercicios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" name="Google Shape;544;p29"/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45" name="Google Shape;545;p29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706" y="135466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9"/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Disoluciones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641097" y="388808"/>
            <a:ext cx="77456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F9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2F92"/>
                </a:solidFill>
                <a:latin typeface="Lucida Sans"/>
                <a:ea typeface="Lucida Sans"/>
                <a:cs typeface="Lucida Sans"/>
                <a:sym typeface="Lucida Sans"/>
              </a:rPr>
              <a:t>¿Qué es una solución o disolución?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233713" y="1523839"/>
            <a:ext cx="9249156" cy="28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rPr>
              <a:t>Una solución o disolución es una mezcla homogénea formada, a lo menos, por un soluto y un solvente o disolvente.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5493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rPr>
              <a:t>El soluto es el que está en menor proporción y el solvente es el que está en mayor proporción.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5493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 b="5838" l="12305" r="20899" t="1021"/>
          <a:stretch/>
        </p:blipFill>
        <p:spPr>
          <a:xfrm>
            <a:off x="9129713" y="3914736"/>
            <a:ext cx="2714625" cy="283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893">
            <a:alpha val="54509"/>
          </a:srgbClr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0"/>
          <p:cNvSpPr txBox="1"/>
          <p:nvPr>
            <p:ph idx="12" type="sldNum"/>
          </p:nvPr>
        </p:nvSpPr>
        <p:spPr>
          <a:xfrm>
            <a:off x="11390968" y="6333135"/>
            <a:ext cx="89790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63" name="Google Shape;5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597954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0"/>
          <p:cNvSpPr txBox="1"/>
          <p:nvPr/>
        </p:nvSpPr>
        <p:spPr>
          <a:xfrm>
            <a:off x="309136" y="483640"/>
            <a:ext cx="9020602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1.- 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¿Cuál es la molalidad (m) de una solución que se prepara disolviendo 29,22 g de NaCl en 100 mL de agua?  M</a:t>
            </a:r>
            <a:r>
              <a:rPr b="0" baseline="-2500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NaCl 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= 58,45 g/mol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0"/>
          <p:cNvSpPr txBox="1"/>
          <p:nvPr/>
        </p:nvSpPr>
        <p:spPr>
          <a:xfrm>
            <a:off x="5095462" y="3962276"/>
            <a:ext cx="4883818" cy="2362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Recuerda, la densidad del agua es 1 g/mL. Significa que los g de solvente, en este caso son 100 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1 Kg equivale a 1000 g. Para pasar de g a Kg, debes dividir por 1000.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30"/>
          <p:cNvGrpSpPr/>
          <p:nvPr/>
        </p:nvGrpSpPr>
        <p:grpSpPr>
          <a:xfrm>
            <a:off x="352078" y="2869406"/>
            <a:ext cx="4302125" cy="1119188"/>
            <a:chOff x="666" y="2802"/>
            <a:chExt cx="2710" cy="705"/>
          </a:xfrm>
        </p:grpSpPr>
        <p:sp>
          <p:nvSpPr>
            <p:cNvPr id="567" name="Google Shape;567;p30"/>
            <p:cNvSpPr txBox="1"/>
            <p:nvPr/>
          </p:nvSpPr>
          <p:spPr>
            <a:xfrm>
              <a:off x="666" y="2989"/>
              <a:ext cx="570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m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8" name="Google Shape;568;p30"/>
            <p:cNvGrpSpPr/>
            <p:nvPr/>
          </p:nvGrpSpPr>
          <p:grpSpPr>
            <a:xfrm>
              <a:off x="1248" y="2802"/>
              <a:ext cx="2128" cy="705"/>
              <a:chOff x="1248" y="2802"/>
              <a:chExt cx="2128" cy="705"/>
            </a:xfrm>
          </p:grpSpPr>
          <p:sp>
            <p:nvSpPr>
              <p:cNvPr id="569" name="Google Shape;569;p30"/>
              <p:cNvSpPr txBox="1"/>
              <p:nvPr/>
            </p:nvSpPr>
            <p:spPr>
              <a:xfrm>
                <a:off x="1493" y="2802"/>
                <a:ext cx="1576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moles de soluto</a:t>
                </a:r>
                <a:endParaRPr b="0" i="0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0"/>
              <p:cNvSpPr txBox="1"/>
              <p:nvPr/>
            </p:nvSpPr>
            <p:spPr>
              <a:xfrm>
                <a:off x="1248" y="3177"/>
                <a:ext cx="2128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solvente (kg)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71" name="Google Shape;571;p30"/>
              <p:cNvCxnSpPr/>
              <p:nvPr/>
            </p:nvCxnSpPr>
            <p:spPr>
              <a:xfrm>
                <a:off x="1296" y="3153"/>
                <a:ext cx="2016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893">
            <a:alpha val="54509"/>
          </a:srgbClr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1"/>
          <p:cNvSpPr txBox="1"/>
          <p:nvPr>
            <p:ph idx="12" type="sldNum"/>
          </p:nvPr>
        </p:nvSpPr>
        <p:spPr>
          <a:xfrm>
            <a:off x="11390968" y="6333135"/>
            <a:ext cx="89790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77" name="Google Shape;57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3505" y="0"/>
            <a:ext cx="2597954" cy="1058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31"/>
          <p:cNvGrpSpPr/>
          <p:nvPr/>
        </p:nvGrpSpPr>
        <p:grpSpPr>
          <a:xfrm>
            <a:off x="725818" y="584311"/>
            <a:ext cx="4462469" cy="1047750"/>
            <a:chOff x="1527" y="3166"/>
            <a:chExt cx="2811" cy="660"/>
          </a:xfrm>
        </p:grpSpPr>
        <p:sp>
          <p:nvSpPr>
            <p:cNvPr id="579" name="Google Shape;579;p31"/>
            <p:cNvSpPr txBox="1"/>
            <p:nvPr/>
          </p:nvSpPr>
          <p:spPr>
            <a:xfrm>
              <a:off x="1527" y="3281"/>
              <a:ext cx="797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n </a:t>
              </a:r>
              <a:r>
                <a:rPr b="1" baseline="-25000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NaCl</a:t>
              </a: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0" name="Google Shape;580;p31"/>
            <p:cNvGrpSpPr/>
            <p:nvPr/>
          </p:nvGrpSpPr>
          <p:grpSpPr>
            <a:xfrm>
              <a:off x="2324" y="3166"/>
              <a:ext cx="2014" cy="660"/>
              <a:chOff x="2381" y="2005"/>
              <a:chExt cx="2014" cy="660"/>
            </a:xfrm>
          </p:grpSpPr>
          <p:sp>
            <p:nvSpPr>
              <p:cNvPr id="581" name="Google Shape;581;p31"/>
              <p:cNvSpPr txBox="1"/>
              <p:nvPr/>
            </p:nvSpPr>
            <p:spPr>
              <a:xfrm>
                <a:off x="2769" y="2005"/>
                <a:ext cx="897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(g)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1"/>
              <p:cNvSpPr txBox="1"/>
              <p:nvPr/>
            </p:nvSpPr>
            <p:spPr>
              <a:xfrm>
                <a:off x="2443" y="2335"/>
                <a:ext cx="1952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Molar (g/mol)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83" name="Google Shape;583;p31"/>
              <p:cNvCxnSpPr/>
              <p:nvPr/>
            </p:nvCxnSpPr>
            <p:spPr>
              <a:xfrm>
                <a:off x="2381" y="2335"/>
                <a:ext cx="1887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84" name="Google Shape;584;p31"/>
          <p:cNvGrpSpPr/>
          <p:nvPr/>
        </p:nvGrpSpPr>
        <p:grpSpPr>
          <a:xfrm>
            <a:off x="725818" y="2000805"/>
            <a:ext cx="4260856" cy="1047750"/>
            <a:chOff x="1527" y="3166"/>
            <a:chExt cx="2684" cy="660"/>
          </a:xfrm>
        </p:grpSpPr>
        <p:sp>
          <p:nvSpPr>
            <p:cNvPr id="585" name="Google Shape;585;p31"/>
            <p:cNvSpPr txBox="1"/>
            <p:nvPr/>
          </p:nvSpPr>
          <p:spPr>
            <a:xfrm>
              <a:off x="1527" y="3281"/>
              <a:ext cx="797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n </a:t>
              </a:r>
              <a:r>
                <a:rPr b="1" baseline="-25000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NaCl</a:t>
              </a: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2324" y="3166"/>
              <a:ext cx="1887" cy="660"/>
              <a:chOff x="2381" y="2005"/>
              <a:chExt cx="1887" cy="660"/>
            </a:xfrm>
          </p:grpSpPr>
          <p:sp>
            <p:nvSpPr>
              <p:cNvPr id="587" name="Google Shape;587;p31"/>
              <p:cNvSpPr txBox="1"/>
              <p:nvPr/>
            </p:nvSpPr>
            <p:spPr>
              <a:xfrm>
                <a:off x="2769" y="2005"/>
                <a:ext cx="929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29,22 (g)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1"/>
              <p:cNvSpPr txBox="1"/>
              <p:nvPr/>
            </p:nvSpPr>
            <p:spPr>
              <a:xfrm>
                <a:off x="2628" y="2335"/>
                <a:ext cx="1377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58,45 (g/mol)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89" name="Google Shape;589;p31"/>
              <p:cNvCxnSpPr/>
              <p:nvPr/>
            </p:nvCxnSpPr>
            <p:spPr>
              <a:xfrm>
                <a:off x="2381" y="2335"/>
                <a:ext cx="1887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90" name="Google Shape;590;p31"/>
          <p:cNvSpPr txBox="1"/>
          <p:nvPr/>
        </p:nvSpPr>
        <p:spPr>
          <a:xfrm>
            <a:off x="5177174" y="2244148"/>
            <a:ext cx="26500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1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0,5 moles NaCl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31"/>
          <p:cNvGrpSpPr/>
          <p:nvPr/>
        </p:nvGrpSpPr>
        <p:grpSpPr>
          <a:xfrm>
            <a:off x="923006" y="3826874"/>
            <a:ext cx="4200525" cy="1114425"/>
            <a:chOff x="666" y="2802"/>
            <a:chExt cx="2646" cy="702"/>
          </a:xfrm>
        </p:grpSpPr>
        <p:sp>
          <p:nvSpPr>
            <p:cNvPr id="592" name="Google Shape;592;p31"/>
            <p:cNvSpPr txBox="1"/>
            <p:nvPr/>
          </p:nvSpPr>
          <p:spPr>
            <a:xfrm>
              <a:off x="666" y="2989"/>
              <a:ext cx="570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m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3" name="Google Shape;593;p31"/>
            <p:cNvGrpSpPr/>
            <p:nvPr/>
          </p:nvGrpSpPr>
          <p:grpSpPr>
            <a:xfrm>
              <a:off x="1296" y="2802"/>
              <a:ext cx="2016" cy="702"/>
              <a:chOff x="1296" y="2802"/>
              <a:chExt cx="2016" cy="702"/>
            </a:xfrm>
          </p:grpSpPr>
          <p:sp>
            <p:nvSpPr>
              <p:cNvPr id="594" name="Google Shape;594;p31"/>
              <p:cNvSpPr txBox="1"/>
              <p:nvPr/>
            </p:nvSpPr>
            <p:spPr>
              <a:xfrm>
                <a:off x="1493" y="2802"/>
                <a:ext cx="1767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0,5 moles de NaCl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1"/>
              <p:cNvSpPr txBox="1"/>
              <p:nvPr/>
            </p:nvSpPr>
            <p:spPr>
              <a:xfrm>
                <a:off x="1579" y="3174"/>
                <a:ext cx="1404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0,1 kg de H</a:t>
                </a:r>
                <a:r>
                  <a:rPr b="0" baseline="-2500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96" name="Google Shape;596;p31"/>
              <p:cNvCxnSpPr/>
              <p:nvPr/>
            </p:nvCxnSpPr>
            <p:spPr>
              <a:xfrm>
                <a:off x="1296" y="3153"/>
                <a:ext cx="2016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97" name="Google Shape;597;p31"/>
          <p:cNvSpPr txBox="1"/>
          <p:nvPr/>
        </p:nvSpPr>
        <p:spPr>
          <a:xfrm>
            <a:off x="5448970" y="4008754"/>
            <a:ext cx="36663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1" i="0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5,0 n / Kg = 5,0 molal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893">
            <a:alpha val="54509"/>
          </a:srgbClr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idx="12" type="sldNum"/>
          </p:nvPr>
        </p:nvSpPr>
        <p:spPr>
          <a:xfrm>
            <a:off x="11390968" y="6333135"/>
            <a:ext cx="89790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03" name="Google Shape;6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597954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2"/>
          <p:cNvSpPr txBox="1"/>
          <p:nvPr/>
        </p:nvSpPr>
        <p:spPr>
          <a:xfrm>
            <a:off x="309136" y="368224"/>
            <a:ext cx="8966627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2.- ¿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Cuántos g de NaCl se necesitan para preparar 2000 mL de solución 0,2 M?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Google Shape;605;p32"/>
          <p:cNvGrpSpPr/>
          <p:nvPr/>
        </p:nvGrpSpPr>
        <p:grpSpPr>
          <a:xfrm>
            <a:off x="1098720" y="1915133"/>
            <a:ext cx="4765677" cy="1119188"/>
            <a:chOff x="1362" y="3138"/>
            <a:chExt cx="3002" cy="705"/>
          </a:xfrm>
        </p:grpSpPr>
        <p:sp>
          <p:nvSpPr>
            <p:cNvPr id="606" name="Google Shape;606;p32"/>
            <p:cNvSpPr txBox="1"/>
            <p:nvPr/>
          </p:nvSpPr>
          <p:spPr>
            <a:xfrm>
              <a:off x="1362" y="3325"/>
              <a:ext cx="586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M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7" name="Google Shape;607;p32"/>
            <p:cNvGrpSpPr/>
            <p:nvPr/>
          </p:nvGrpSpPr>
          <p:grpSpPr>
            <a:xfrm>
              <a:off x="1982" y="3138"/>
              <a:ext cx="2382" cy="705"/>
              <a:chOff x="2039" y="1977"/>
              <a:chExt cx="2382" cy="705"/>
            </a:xfrm>
          </p:grpSpPr>
          <p:sp>
            <p:nvSpPr>
              <p:cNvPr id="608" name="Google Shape;608;p32"/>
              <p:cNvSpPr txBox="1"/>
              <p:nvPr/>
            </p:nvSpPr>
            <p:spPr>
              <a:xfrm>
                <a:off x="2067" y="1977"/>
                <a:ext cx="1884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moles de soluto (n)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2"/>
              <p:cNvSpPr txBox="1"/>
              <p:nvPr/>
            </p:nvSpPr>
            <p:spPr>
              <a:xfrm>
                <a:off x="2042" y="2352"/>
                <a:ext cx="2379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Volumen de solución (L)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10" name="Google Shape;610;p32"/>
              <p:cNvCxnSpPr/>
              <p:nvPr/>
            </p:nvCxnSpPr>
            <p:spPr>
              <a:xfrm>
                <a:off x="2039" y="2328"/>
                <a:ext cx="1680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11" name="Google Shape;611;p32"/>
          <p:cNvGrpSpPr/>
          <p:nvPr/>
        </p:nvGrpSpPr>
        <p:grpSpPr>
          <a:xfrm>
            <a:off x="5251448" y="4809968"/>
            <a:ext cx="4918083" cy="546100"/>
            <a:chOff x="-909" y="3332"/>
            <a:chExt cx="3098" cy="344"/>
          </a:xfrm>
        </p:grpSpPr>
        <p:sp>
          <p:nvSpPr>
            <p:cNvPr id="612" name="Google Shape;612;p32"/>
            <p:cNvSpPr txBox="1"/>
            <p:nvPr/>
          </p:nvSpPr>
          <p:spPr>
            <a:xfrm>
              <a:off x="406" y="3332"/>
              <a:ext cx="1783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mol  x 58,5 g/mol 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2"/>
            <p:cNvSpPr txBox="1"/>
            <p:nvPr/>
          </p:nvSpPr>
          <p:spPr>
            <a:xfrm>
              <a:off x="-909" y="3346"/>
              <a:ext cx="1474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Masa </a:t>
              </a:r>
              <a:r>
                <a:rPr b="0" baseline="-2500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NaCl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(g) =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32"/>
          <p:cNvGrpSpPr/>
          <p:nvPr/>
        </p:nvGrpSpPr>
        <p:grpSpPr>
          <a:xfrm>
            <a:off x="234504" y="3562409"/>
            <a:ext cx="5162690" cy="1157288"/>
            <a:chOff x="925" y="3138"/>
            <a:chExt cx="2969" cy="729"/>
          </a:xfrm>
        </p:grpSpPr>
        <p:sp>
          <p:nvSpPr>
            <p:cNvPr id="615" name="Google Shape;615;p32"/>
            <p:cNvSpPr txBox="1"/>
            <p:nvPr/>
          </p:nvSpPr>
          <p:spPr>
            <a:xfrm>
              <a:off x="925" y="3348"/>
              <a:ext cx="994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0,2 n / L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6" name="Google Shape;616;p32"/>
            <p:cNvGrpSpPr/>
            <p:nvPr/>
          </p:nvGrpSpPr>
          <p:grpSpPr>
            <a:xfrm>
              <a:off x="1982" y="3138"/>
              <a:ext cx="1912" cy="729"/>
              <a:chOff x="2039" y="1977"/>
              <a:chExt cx="1912" cy="729"/>
            </a:xfrm>
          </p:grpSpPr>
          <p:sp>
            <p:nvSpPr>
              <p:cNvPr id="617" name="Google Shape;617;p32"/>
              <p:cNvSpPr txBox="1"/>
              <p:nvPr/>
            </p:nvSpPr>
            <p:spPr>
              <a:xfrm>
                <a:off x="2067" y="1977"/>
                <a:ext cx="1884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moles de soluto (n)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2"/>
              <p:cNvSpPr txBox="1"/>
              <p:nvPr/>
            </p:nvSpPr>
            <p:spPr>
              <a:xfrm>
                <a:off x="2641" y="2376"/>
                <a:ext cx="517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2 (L)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19" name="Google Shape;619;p32"/>
              <p:cNvCxnSpPr/>
              <p:nvPr/>
            </p:nvCxnSpPr>
            <p:spPr>
              <a:xfrm>
                <a:off x="2039" y="2328"/>
                <a:ext cx="1680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20" name="Google Shape;620;p32"/>
          <p:cNvGrpSpPr/>
          <p:nvPr/>
        </p:nvGrpSpPr>
        <p:grpSpPr>
          <a:xfrm>
            <a:off x="842592" y="5356068"/>
            <a:ext cx="3121263" cy="523875"/>
            <a:chOff x="304" y="3318"/>
            <a:chExt cx="1795" cy="330"/>
          </a:xfrm>
        </p:grpSpPr>
        <p:sp>
          <p:nvSpPr>
            <p:cNvPr id="621" name="Google Shape;621;p32"/>
            <p:cNvSpPr txBox="1"/>
            <p:nvPr/>
          </p:nvSpPr>
          <p:spPr>
            <a:xfrm>
              <a:off x="304" y="3318"/>
              <a:ext cx="127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mol de NaCl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2"/>
            <p:cNvSpPr txBox="1"/>
            <p:nvPr/>
          </p:nvSpPr>
          <p:spPr>
            <a:xfrm>
              <a:off x="1575" y="3318"/>
              <a:ext cx="524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0,4 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32"/>
          <p:cNvGrpSpPr/>
          <p:nvPr/>
        </p:nvGrpSpPr>
        <p:grpSpPr>
          <a:xfrm>
            <a:off x="6096000" y="5809260"/>
            <a:ext cx="3549656" cy="523875"/>
            <a:chOff x="-474" y="3346"/>
            <a:chExt cx="2236" cy="330"/>
          </a:xfrm>
        </p:grpSpPr>
        <p:sp>
          <p:nvSpPr>
            <p:cNvPr id="624" name="Google Shape;624;p32"/>
            <p:cNvSpPr txBox="1"/>
            <p:nvPr/>
          </p:nvSpPr>
          <p:spPr>
            <a:xfrm>
              <a:off x="543" y="3346"/>
              <a:ext cx="1219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FF2F92"/>
                  </a:solidFill>
                  <a:latin typeface="Calibri"/>
                  <a:ea typeface="Calibri"/>
                  <a:cs typeface="Calibri"/>
                  <a:sym typeface="Calibri"/>
                </a:rPr>
                <a:t>23,4 g NaCl </a:t>
              </a:r>
              <a:endParaRPr b="1" i="1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2"/>
            <p:cNvSpPr txBox="1"/>
            <p:nvPr/>
          </p:nvSpPr>
          <p:spPr>
            <a:xfrm>
              <a:off x="-474" y="3346"/>
              <a:ext cx="1133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FF2F92"/>
                  </a:solidFill>
                  <a:latin typeface="Calibri"/>
                  <a:ea typeface="Calibri"/>
                  <a:cs typeface="Calibri"/>
                  <a:sym typeface="Calibri"/>
                </a:rPr>
                <a:t>masa (g) =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1f987e09fc9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2" cy="105838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1f987e09fc9_0_6"/>
          <p:cNvSpPr txBox="1"/>
          <p:nvPr/>
        </p:nvSpPr>
        <p:spPr>
          <a:xfrm>
            <a:off x="5278696" y="5132205"/>
            <a:ext cx="681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Disoluciones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g1f987e09fc9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445" y="1970378"/>
            <a:ext cx="6346148" cy="291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4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Lucida Sans"/>
              <a:buNone/>
            </a:pPr>
            <a:fld id="{00000000-1234-1234-1234-123412341234}" type="slidenum">
              <a:rPr lang="en-US" sz="2400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4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38" name="Google Shape;63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4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217914" y="70770"/>
            <a:ext cx="432763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Fracción Molar (</a:t>
            </a:r>
            <a:r>
              <a:rPr b="1" i="0" lang="en-US" sz="3200" u="none" cap="none" strike="noStrike">
                <a:solidFill>
                  <a:srgbClr val="FF2F9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0" lang="en-US" sz="32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4"/>
          <p:cNvSpPr/>
          <p:nvPr/>
        </p:nvSpPr>
        <p:spPr>
          <a:xfrm>
            <a:off x="430744" y="3653868"/>
            <a:ext cx="7813664" cy="2713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Ejemplo:  Si una solución está compuesta por A y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-US" sz="2400" u="none" cap="none" strike="noStrike">
                <a:solidFill>
                  <a:srgbClr val="1769B5"/>
                </a:solidFill>
                <a:latin typeface="Arial"/>
                <a:ea typeface="Arial"/>
                <a:cs typeface="Arial"/>
                <a:sym typeface="Arial"/>
              </a:rPr>
              <a:t> X</a:t>
            </a:r>
            <a:r>
              <a:rPr b="0" baseline="-25000" i="0" lang="en-US" sz="2400" u="none" cap="none" strike="noStrike">
                <a:solidFill>
                  <a:srgbClr val="1769B5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= n</a:t>
            </a:r>
            <a:r>
              <a:rPr b="0" baseline="-2500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/(n</a:t>
            </a:r>
            <a:r>
              <a:rPr b="0" baseline="-2500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+n</a:t>
            </a:r>
            <a:r>
              <a:rPr b="0" baseline="-2500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baseline="-25000" i="0" sz="24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baseline="-2500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baseline="-25000" i="0" lang="en-US" sz="2400" u="none" cap="none" strike="noStrike">
                <a:solidFill>
                  <a:srgbClr val="1769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1769B5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2400" u="none" cap="none" strike="noStrike">
                <a:solidFill>
                  <a:srgbClr val="1769B5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= n</a:t>
            </a:r>
            <a:r>
              <a:rPr b="0" baseline="-2500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/(n</a:t>
            </a:r>
            <a:r>
              <a:rPr b="0" baseline="-2500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+n</a:t>
            </a:r>
            <a:r>
              <a:rPr b="0" baseline="-2500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				                     </a:t>
            </a:r>
            <a:r>
              <a:rPr b="1" i="0" lang="en-US" sz="2800" u="none" cap="none" strike="noStrike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-US" sz="28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i="0" lang="en-US" sz="28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1" i="0" lang="en-US" sz="2800" u="none" cap="none" strike="noStrike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-US" sz="28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i="0" lang="en-US" sz="28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b="1" baseline="-25000" i="0" sz="2800" u="none" cap="none" strike="noStrike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430744" y="933877"/>
            <a:ext cx="8229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Se define como la relación entre los moles de un componente de la solución y los moles totales de las especies presentes en la solución. </a:t>
            </a:r>
            <a:endParaRPr b="0" i="0" sz="22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4"/>
          <p:cNvSpPr/>
          <p:nvPr/>
        </p:nvSpPr>
        <p:spPr>
          <a:xfrm>
            <a:off x="0" y="292035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34"/>
          <p:cNvGrpSpPr/>
          <p:nvPr/>
        </p:nvGrpSpPr>
        <p:grpSpPr>
          <a:xfrm>
            <a:off x="865458" y="2259980"/>
            <a:ext cx="7532691" cy="968376"/>
            <a:chOff x="1238" y="1344"/>
            <a:chExt cx="4745" cy="610"/>
          </a:xfrm>
        </p:grpSpPr>
        <p:sp>
          <p:nvSpPr>
            <p:cNvPr id="645" name="Google Shape;645;p34"/>
            <p:cNvSpPr txBox="1"/>
            <p:nvPr/>
          </p:nvSpPr>
          <p:spPr>
            <a:xfrm>
              <a:off x="1238" y="1481"/>
              <a:ext cx="452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="0" baseline="-2500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 </a:t>
              </a:r>
              <a:endParaRPr b="0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6" name="Google Shape;646;p34"/>
            <p:cNvGrpSpPr/>
            <p:nvPr/>
          </p:nvGrpSpPr>
          <p:grpSpPr>
            <a:xfrm>
              <a:off x="1768" y="1344"/>
              <a:ext cx="4215" cy="610"/>
              <a:chOff x="2064" y="1448"/>
              <a:chExt cx="4215" cy="610"/>
            </a:xfrm>
          </p:grpSpPr>
          <p:sp>
            <p:nvSpPr>
              <p:cNvPr id="647" name="Google Shape;647;p34"/>
              <p:cNvSpPr txBox="1"/>
              <p:nvPr/>
            </p:nvSpPr>
            <p:spPr>
              <a:xfrm>
                <a:off x="3112" y="1448"/>
                <a:ext cx="1067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Moles de i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34"/>
              <p:cNvSpPr txBox="1"/>
              <p:nvPr/>
            </p:nvSpPr>
            <p:spPr>
              <a:xfrm>
                <a:off x="2064" y="1728"/>
                <a:ext cx="4215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Suma de los moles de todo los componentes</a:t>
                </a:r>
                <a:endParaRPr b="0" i="0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49" name="Google Shape;649;p34"/>
              <p:cNvCxnSpPr/>
              <p:nvPr/>
            </p:nvCxnSpPr>
            <p:spPr>
              <a:xfrm>
                <a:off x="2115" y="1752"/>
                <a:ext cx="3168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descr="HM00030_" id="650" name="Google Shape;65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8769" y="4153299"/>
            <a:ext cx="3048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5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56" name="Google Shape;656;p35"/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Ejercicios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p35"/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658" name="Google Shape;658;p35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9" name="Google Shape;66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706" y="135466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5"/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Disoluciones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893">
            <a:alpha val="54509"/>
          </a:srgbClr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6"/>
          <p:cNvSpPr txBox="1"/>
          <p:nvPr>
            <p:ph idx="12" type="sldNum"/>
          </p:nvPr>
        </p:nvSpPr>
        <p:spPr>
          <a:xfrm>
            <a:off x="11390968" y="6333135"/>
            <a:ext cx="89790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76" name="Google Shape;6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597954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6"/>
          <p:cNvSpPr txBox="1"/>
          <p:nvPr/>
        </p:nvSpPr>
        <p:spPr>
          <a:xfrm>
            <a:off x="103205" y="191767"/>
            <a:ext cx="9034889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1.-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 Calcular la fracción molar de H</a:t>
            </a:r>
            <a:r>
              <a:rPr b="0" baseline="-2500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SO</a:t>
            </a:r>
            <a:r>
              <a:rPr b="0" baseline="-2500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 en 100 g de solución al 20% m/m </a:t>
            </a:r>
            <a:endParaRPr b="0" i="0" sz="2400" u="none" cap="none" strike="noStrike">
              <a:solidFill>
                <a:srgbClr val="2F5496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678" name="Google Shape;678;p36"/>
          <p:cNvGrpSpPr/>
          <p:nvPr/>
        </p:nvGrpSpPr>
        <p:grpSpPr>
          <a:xfrm>
            <a:off x="914174" y="1304653"/>
            <a:ext cx="2505076" cy="979488"/>
            <a:chOff x="1238" y="1337"/>
            <a:chExt cx="1578" cy="617"/>
          </a:xfrm>
        </p:grpSpPr>
        <p:sp>
          <p:nvSpPr>
            <p:cNvPr id="679" name="Google Shape;679;p36"/>
            <p:cNvSpPr txBox="1"/>
            <p:nvPr/>
          </p:nvSpPr>
          <p:spPr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="0" baseline="-2500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 </a:t>
              </a:r>
              <a:endParaRPr b="0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0" name="Google Shape;680;p36"/>
            <p:cNvGrpSpPr/>
            <p:nvPr/>
          </p:nvGrpSpPr>
          <p:grpSpPr>
            <a:xfrm>
              <a:off x="1768" y="1337"/>
              <a:ext cx="1048" cy="617"/>
              <a:chOff x="2064" y="1441"/>
              <a:chExt cx="1048" cy="617"/>
            </a:xfrm>
          </p:grpSpPr>
          <p:sp>
            <p:nvSpPr>
              <p:cNvPr id="681" name="Google Shape;681;p36"/>
              <p:cNvSpPr txBox="1"/>
              <p:nvPr/>
            </p:nvSpPr>
            <p:spPr>
              <a:xfrm>
                <a:off x="2346" y="1441"/>
                <a:ext cx="317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</a:t>
                </a:r>
                <a:r>
                  <a:rPr b="0" baseline="-2500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endParaRPr b="0" i="0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36"/>
              <p:cNvSpPr txBox="1"/>
              <p:nvPr/>
            </p:nvSpPr>
            <p:spPr>
              <a:xfrm>
                <a:off x="2064" y="1728"/>
                <a:ext cx="928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(N</a:t>
                </a:r>
                <a:r>
                  <a:rPr b="0" baseline="-2500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+ N</a:t>
                </a:r>
                <a:r>
                  <a:rPr b="0" baseline="-2500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83" name="Google Shape;683;p36"/>
              <p:cNvCxnSpPr/>
              <p:nvPr/>
            </p:nvCxnSpPr>
            <p:spPr>
              <a:xfrm>
                <a:off x="2120" y="1778"/>
                <a:ext cx="9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84" name="Google Shape;684;p36"/>
          <p:cNvGrpSpPr/>
          <p:nvPr/>
        </p:nvGrpSpPr>
        <p:grpSpPr>
          <a:xfrm>
            <a:off x="883757" y="5351154"/>
            <a:ext cx="3195641" cy="979488"/>
            <a:chOff x="1238" y="1337"/>
            <a:chExt cx="2013" cy="617"/>
          </a:xfrm>
        </p:grpSpPr>
        <p:sp>
          <p:nvSpPr>
            <p:cNvPr id="685" name="Google Shape;685;p36"/>
            <p:cNvSpPr txBox="1"/>
            <p:nvPr/>
          </p:nvSpPr>
          <p:spPr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="0" baseline="-2500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 </a:t>
              </a:r>
              <a:endParaRPr b="0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6" name="Google Shape;686;p36"/>
            <p:cNvGrpSpPr/>
            <p:nvPr/>
          </p:nvGrpSpPr>
          <p:grpSpPr>
            <a:xfrm>
              <a:off x="1768" y="1337"/>
              <a:ext cx="1483" cy="617"/>
              <a:chOff x="2064" y="1441"/>
              <a:chExt cx="1483" cy="617"/>
            </a:xfrm>
          </p:grpSpPr>
          <p:sp>
            <p:nvSpPr>
              <p:cNvPr id="687" name="Google Shape;687;p36"/>
              <p:cNvSpPr txBox="1"/>
              <p:nvPr/>
            </p:nvSpPr>
            <p:spPr>
              <a:xfrm>
                <a:off x="2346" y="1441"/>
                <a:ext cx="574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0,2 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36"/>
              <p:cNvSpPr txBox="1"/>
              <p:nvPr/>
            </p:nvSpPr>
            <p:spPr>
              <a:xfrm>
                <a:off x="2064" y="1728"/>
                <a:ext cx="1483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(4,44 n + 0,2</a:t>
                </a:r>
                <a:r>
                  <a:rPr b="0" baseline="-2500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89" name="Google Shape;689;p36"/>
              <p:cNvCxnSpPr/>
              <p:nvPr/>
            </p:nvCxnSpPr>
            <p:spPr>
              <a:xfrm>
                <a:off x="2083" y="1771"/>
                <a:ext cx="1384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90" name="Google Shape;690;p36"/>
          <p:cNvSpPr txBox="1"/>
          <p:nvPr/>
        </p:nvSpPr>
        <p:spPr>
          <a:xfrm>
            <a:off x="3905550" y="5589280"/>
            <a:ext cx="1430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= 0,043 </a:t>
            </a:r>
            <a:endParaRPr b="1" i="1" sz="28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36"/>
          <p:cNvGrpSpPr/>
          <p:nvPr/>
        </p:nvGrpSpPr>
        <p:grpSpPr>
          <a:xfrm>
            <a:off x="3123389" y="3928709"/>
            <a:ext cx="2505076" cy="995363"/>
            <a:chOff x="1238" y="1337"/>
            <a:chExt cx="1578" cy="627"/>
          </a:xfrm>
        </p:grpSpPr>
        <p:sp>
          <p:nvSpPr>
            <p:cNvPr id="692" name="Google Shape;692;p36"/>
            <p:cNvSpPr txBox="1"/>
            <p:nvPr/>
          </p:nvSpPr>
          <p:spPr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r>
                <a:rPr b="0" baseline="-2500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 </a:t>
              </a:r>
              <a:endParaRPr b="0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3" name="Google Shape;693;p36"/>
            <p:cNvGrpSpPr/>
            <p:nvPr/>
          </p:nvGrpSpPr>
          <p:grpSpPr>
            <a:xfrm>
              <a:off x="1824" y="1337"/>
              <a:ext cx="992" cy="627"/>
              <a:chOff x="2120" y="1441"/>
              <a:chExt cx="992" cy="627"/>
            </a:xfrm>
          </p:grpSpPr>
          <p:sp>
            <p:nvSpPr>
              <p:cNvPr id="694" name="Google Shape;694;p36"/>
              <p:cNvSpPr txBox="1"/>
              <p:nvPr/>
            </p:nvSpPr>
            <p:spPr>
              <a:xfrm>
                <a:off x="2346" y="1441"/>
                <a:ext cx="504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20 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36"/>
              <p:cNvSpPr txBox="1"/>
              <p:nvPr/>
            </p:nvSpPr>
            <p:spPr>
              <a:xfrm>
                <a:off x="2122" y="1738"/>
                <a:ext cx="951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98 g/mol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6" name="Google Shape;696;p36"/>
              <p:cNvCxnSpPr/>
              <p:nvPr/>
            </p:nvCxnSpPr>
            <p:spPr>
              <a:xfrm>
                <a:off x="2120" y="1778"/>
                <a:ext cx="9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97" name="Google Shape;697;p36"/>
          <p:cNvGrpSpPr/>
          <p:nvPr/>
        </p:nvGrpSpPr>
        <p:grpSpPr>
          <a:xfrm>
            <a:off x="3109688" y="2593349"/>
            <a:ext cx="2522539" cy="1028701"/>
            <a:chOff x="1238" y="1337"/>
            <a:chExt cx="1589" cy="648"/>
          </a:xfrm>
        </p:grpSpPr>
        <p:sp>
          <p:nvSpPr>
            <p:cNvPr id="698" name="Google Shape;698;p36"/>
            <p:cNvSpPr txBox="1"/>
            <p:nvPr/>
          </p:nvSpPr>
          <p:spPr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r>
                <a:rPr b="0" baseline="-2500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 </a:t>
              </a:r>
              <a:endParaRPr b="0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9" name="Google Shape;699;p36"/>
            <p:cNvGrpSpPr/>
            <p:nvPr/>
          </p:nvGrpSpPr>
          <p:grpSpPr>
            <a:xfrm>
              <a:off x="1824" y="1337"/>
              <a:ext cx="1003" cy="648"/>
              <a:chOff x="2120" y="1441"/>
              <a:chExt cx="1003" cy="648"/>
            </a:xfrm>
          </p:grpSpPr>
          <p:sp>
            <p:nvSpPr>
              <p:cNvPr id="700" name="Google Shape;700;p36"/>
              <p:cNvSpPr txBox="1"/>
              <p:nvPr/>
            </p:nvSpPr>
            <p:spPr>
              <a:xfrm>
                <a:off x="2346" y="1441"/>
                <a:ext cx="504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80 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36"/>
              <p:cNvSpPr txBox="1"/>
              <p:nvPr/>
            </p:nvSpPr>
            <p:spPr>
              <a:xfrm>
                <a:off x="2120" y="1759"/>
                <a:ext cx="1003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18 g/ mol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02" name="Google Shape;702;p36"/>
              <p:cNvCxnSpPr/>
              <p:nvPr/>
            </p:nvCxnSpPr>
            <p:spPr>
              <a:xfrm>
                <a:off x="2120" y="1778"/>
                <a:ext cx="992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703" name="Google Shape;703;p36"/>
          <p:cNvSpPr txBox="1"/>
          <p:nvPr/>
        </p:nvSpPr>
        <p:spPr>
          <a:xfrm>
            <a:off x="5748922" y="2855287"/>
            <a:ext cx="1980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= 4,4 n H</a:t>
            </a:r>
            <a:r>
              <a:rPr b="1" baseline="-25000" i="0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endParaRPr b="1" i="1" sz="2800" u="none" cap="none" strike="noStrike">
              <a:solidFill>
                <a:srgbClr val="FF2F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6"/>
          <p:cNvSpPr txBox="1"/>
          <p:nvPr/>
        </p:nvSpPr>
        <p:spPr>
          <a:xfrm>
            <a:off x="5715777" y="4202087"/>
            <a:ext cx="2284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= 0,2 n H</a:t>
            </a:r>
            <a:r>
              <a:rPr b="1" baseline="-25000" i="0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SO</a:t>
            </a:r>
            <a:r>
              <a:rPr b="1" baseline="-25000" i="0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1" sz="2800" u="none" cap="none" strike="noStrike">
              <a:solidFill>
                <a:srgbClr val="FF2F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g1f987e09fc9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2" cy="105838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1f987e09fc9_0_12"/>
          <p:cNvSpPr txBox="1"/>
          <p:nvPr/>
        </p:nvSpPr>
        <p:spPr>
          <a:xfrm>
            <a:off x="5278696" y="5132205"/>
            <a:ext cx="681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Disoluciones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g1f987e09fc9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445" y="1970378"/>
            <a:ext cx="6346148" cy="291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Lucida Sans"/>
              <a:buNone/>
            </a:pPr>
            <a:fld id="{00000000-1234-1234-1234-123412341234}" type="slidenum">
              <a:rPr lang="en-US" sz="2400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4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8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19" name="Google Shape;719;p38"/>
          <p:cNvSpPr txBox="1"/>
          <p:nvPr/>
        </p:nvSpPr>
        <p:spPr>
          <a:xfrm>
            <a:off x="132883" y="119853"/>
            <a:ext cx="5017782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Partes por Millón (ppm)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Google Shape;720;p38"/>
          <p:cNvGrpSpPr/>
          <p:nvPr/>
        </p:nvGrpSpPr>
        <p:grpSpPr>
          <a:xfrm>
            <a:off x="1098656" y="1352393"/>
            <a:ext cx="7156409" cy="1131888"/>
            <a:chOff x="750" y="2802"/>
            <a:chExt cx="2693" cy="713"/>
          </a:xfrm>
        </p:grpSpPr>
        <p:sp>
          <p:nvSpPr>
            <p:cNvPr id="721" name="Google Shape;721;p38"/>
            <p:cNvSpPr txBox="1"/>
            <p:nvPr/>
          </p:nvSpPr>
          <p:spPr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ppm (mg/L)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2" name="Google Shape;722;p38"/>
            <p:cNvGrpSpPr/>
            <p:nvPr/>
          </p:nvGrpSpPr>
          <p:grpSpPr>
            <a:xfrm>
              <a:off x="1697" y="2802"/>
              <a:ext cx="1746" cy="713"/>
              <a:chOff x="1697" y="2802"/>
              <a:chExt cx="1746" cy="713"/>
            </a:xfrm>
          </p:grpSpPr>
          <p:sp>
            <p:nvSpPr>
              <p:cNvPr id="723" name="Google Shape;723;p38"/>
              <p:cNvSpPr txBox="1"/>
              <p:nvPr/>
            </p:nvSpPr>
            <p:spPr>
              <a:xfrm>
                <a:off x="1891" y="2802"/>
                <a:ext cx="1237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soluto (mg)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8"/>
              <p:cNvSpPr txBox="1"/>
              <p:nvPr/>
            </p:nvSpPr>
            <p:spPr>
              <a:xfrm>
                <a:off x="1746" y="3185"/>
                <a:ext cx="1697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Volumen  de disolución (L)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5" name="Google Shape;725;p38"/>
              <p:cNvCxnSpPr/>
              <p:nvPr/>
            </p:nvCxnSpPr>
            <p:spPr>
              <a:xfrm>
                <a:off x="1697" y="3153"/>
                <a:ext cx="1583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726" name="Google Shape;726;p38"/>
          <p:cNvGrpSpPr/>
          <p:nvPr/>
        </p:nvGrpSpPr>
        <p:grpSpPr>
          <a:xfrm>
            <a:off x="1130763" y="3393198"/>
            <a:ext cx="6723250" cy="1131888"/>
            <a:chOff x="750" y="2802"/>
            <a:chExt cx="2530" cy="713"/>
          </a:xfrm>
        </p:grpSpPr>
        <p:sp>
          <p:nvSpPr>
            <p:cNvPr id="727" name="Google Shape;727;p38"/>
            <p:cNvSpPr txBox="1"/>
            <p:nvPr/>
          </p:nvSpPr>
          <p:spPr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ppm (mg/Kg)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8" name="Google Shape;728;p38"/>
            <p:cNvGrpSpPr/>
            <p:nvPr/>
          </p:nvGrpSpPr>
          <p:grpSpPr>
            <a:xfrm>
              <a:off x="1697" y="2802"/>
              <a:ext cx="1583" cy="713"/>
              <a:chOff x="1697" y="2802"/>
              <a:chExt cx="1583" cy="713"/>
            </a:xfrm>
          </p:grpSpPr>
          <p:sp>
            <p:nvSpPr>
              <p:cNvPr id="729" name="Google Shape;729;p38"/>
              <p:cNvSpPr txBox="1"/>
              <p:nvPr/>
            </p:nvSpPr>
            <p:spPr>
              <a:xfrm>
                <a:off x="1919" y="2802"/>
                <a:ext cx="1237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soluto (mg)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8"/>
              <p:cNvSpPr txBox="1"/>
              <p:nvPr/>
            </p:nvSpPr>
            <p:spPr>
              <a:xfrm>
                <a:off x="1805" y="3185"/>
                <a:ext cx="1461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disolución (kg)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31" name="Google Shape;731;p38"/>
              <p:cNvCxnSpPr/>
              <p:nvPr/>
            </p:nvCxnSpPr>
            <p:spPr>
              <a:xfrm>
                <a:off x="1697" y="3153"/>
                <a:ext cx="1583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descr="HM00030_" id="732" name="Google Shape;73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8769" y="4153299"/>
            <a:ext cx="3048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9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38" name="Google Shape;738;p39"/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Ejercicios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39"/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740" name="Google Shape;740;p39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51" name="Google Shape;7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706" y="135466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39"/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Disoluciones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228600" y="396039"/>
            <a:ext cx="90297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Una </a:t>
            </a:r>
            <a:r>
              <a:rPr b="1" i="1" lang="en-US" sz="2400" u="none" cap="none" strike="noStrike">
                <a:solidFill>
                  <a:srgbClr val="FF2F92"/>
                </a:solidFill>
                <a:latin typeface="Lucida Sans"/>
                <a:ea typeface="Lucida Sans"/>
                <a:cs typeface="Lucida Sans"/>
                <a:sym typeface="Lucida Sans"/>
              </a:rPr>
              <a:t>dis</a:t>
            </a:r>
            <a:r>
              <a:rPr b="1" i="1" lang="en-US" sz="2400" u="none" cap="none" strike="noStrike">
                <a:solidFill>
                  <a:srgbClr val="FF0080"/>
                </a:solidFill>
                <a:latin typeface="Lucida Sans"/>
                <a:ea typeface="Lucida Sans"/>
                <a:cs typeface="Lucida Sans"/>
                <a:sym typeface="Lucida Sans"/>
              </a:rPr>
              <a:t>olución</a:t>
            </a:r>
            <a:r>
              <a:rPr b="1" i="1" lang="en-US" sz="24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0" i="0" lang="en-US" sz="24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es una mezcla homogénea de 2 o más sustancias</a:t>
            </a:r>
            <a:endParaRPr b="1" i="0" sz="2400" u="none" cap="none" strike="noStrike">
              <a:solidFill>
                <a:srgbClr val="1769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228600" y="1577139"/>
            <a:ext cx="93154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El </a:t>
            </a:r>
            <a:r>
              <a:rPr b="1" i="1" lang="en-US" sz="2400" u="none" cap="none" strike="noStrike">
                <a:solidFill>
                  <a:srgbClr val="FF0080"/>
                </a:solidFill>
                <a:latin typeface="Lucida Sans"/>
                <a:ea typeface="Lucida Sans"/>
                <a:cs typeface="Lucida Sans"/>
                <a:sym typeface="Lucida Sans"/>
              </a:rPr>
              <a:t>soluto</a:t>
            </a:r>
            <a:r>
              <a:rPr b="0" i="0" lang="en-US" sz="24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es(son) la sustancia(s) presente en la cantidad mas pequeña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39712" y="2685947"/>
            <a:ext cx="97395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El </a:t>
            </a:r>
            <a:r>
              <a:rPr b="1" i="1" lang="en-US" sz="2400" u="none" cap="none" strike="noStrike">
                <a:solidFill>
                  <a:srgbClr val="FF0080"/>
                </a:solidFill>
                <a:latin typeface="Lucida Sans"/>
                <a:ea typeface="Lucida Sans"/>
                <a:cs typeface="Lucida Sans"/>
                <a:sym typeface="Lucida Sans"/>
              </a:rPr>
              <a:t>solvente</a:t>
            </a:r>
            <a:r>
              <a:rPr b="0" i="0" lang="en-US" sz="24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es la sustancia en la cantidad más grande.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263526" y="3671294"/>
            <a:ext cx="5337175" cy="461963"/>
            <a:chOff x="321" y="2545"/>
            <a:chExt cx="3362" cy="29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321" y="2545"/>
              <a:ext cx="912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sng" cap="none" strike="noStrike">
                  <a:solidFill>
                    <a:srgbClr val="1769B5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Solución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1715" y="2545"/>
              <a:ext cx="905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sng" cap="none" strike="noStrike">
                  <a:solidFill>
                    <a:srgbClr val="1769B5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Solvente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2975" y="2545"/>
              <a:ext cx="708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sng" cap="none" strike="noStrike">
                  <a:solidFill>
                    <a:srgbClr val="1769B5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Soluto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4"/>
          <p:cNvSpPr txBox="1"/>
          <p:nvPr/>
        </p:nvSpPr>
        <p:spPr>
          <a:xfrm>
            <a:off x="239713" y="4294501"/>
            <a:ext cx="15664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Bebida (</a:t>
            </a:r>
            <a:r>
              <a:rPr b="0" i="1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l</a:t>
            </a: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301625" y="4962456"/>
            <a:ext cx="12731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Aire (</a:t>
            </a:r>
            <a:r>
              <a:rPr b="0" i="1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g</a:t>
            </a: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01625" y="5650208"/>
            <a:ext cx="20297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Soldadura(</a:t>
            </a:r>
            <a:r>
              <a:rPr b="0" i="1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s</a:t>
            </a: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2569368" y="4235081"/>
            <a:ext cx="7793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H</a:t>
            </a:r>
            <a:r>
              <a:rPr b="0" baseline="-2500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2805107" y="4962456"/>
            <a:ext cx="5838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N</a:t>
            </a:r>
            <a:r>
              <a:rPr b="0" baseline="-2500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b="0" i="0" sz="2400" u="none" cap="none" strike="noStrike">
              <a:solidFill>
                <a:srgbClr val="008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2766218" y="5650208"/>
            <a:ext cx="5485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Pb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375150" y="4296089"/>
            <a:ext cx="19944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Azucar, CO</a:t>
            </a:r>
            <a:r>
              <a:rPr b="0" baseline="-2500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b="0" i="0" sz="2400" u="none" cap="none" strike="noStrike">
              <a:solidFill>
                <a:srgbClr val="008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4375150" y="4983508"/>
            <a:ext cx="1851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O</a:t>
            </a:r>
            <a:r>
              <a:rPr b="0" baseline="-2500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, Ar, CH</a:t>
            </a:r>
            <a:r>
              <a:rPr b="0" baseline="-2500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endParaRPr b="0" i="0" sz="2400" u="none" cap="none" strike="noStrike">
              <a:solidFill>
                <a:srgbClr val="008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4715247" y="5650208"/>
            <a:ext cx="8108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8000"/>
                </a:solidFill>
                <a:latin typeface="Lucida Sans"/>
                <a:ea typeface="Lucida Sans"/>
                <a:cs typeface="Lucida Sans"/>
                <a:sym typeface="Lucida Sans"/>
              </a:rPr>
              <a:t>Sn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mhp\Common\MSShared\Clipart\CorpPrem\j0079097.wmf" id="140" name="Google Shape;14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9280" y="4133257"/>
            <a:ext cx="17621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893">
            <a:alpha val="54509"/>
          </a:srgbClr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0"/>
          <p:cNvSpPr txBox="1"/>
          <p:nvPr>
            <p:ph idx="12" type="sldNum"/>
          </p:nvPr>
        </p:nvSpPr>
        <p:spPr>
          <a:xfrm>
            <a:off x="11390968" y="6333135"/>
            <a:ext cx="89790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58" name="Google Shape;7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597954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0"/>
          <p:cNvSpPr txBox="1"/>
          <p:nvPr/>
        </p:nvSpPr>
        <p:spPr>
          <a:xfrm>
            <a:off x="186737" y="476672"/>
            <a:ext cx="90715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1.- 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En un control sanitario se detectan 5 mg de mercurio en un pescado de 1,5 Kg. Calcula la concentración en ppm (mg/Kg)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0" name="Google Shape;760;p40"/>
          <p:cNvGrpSpPr/>
          <p:nvPr/>
        </p:nvGrpSpPr>
        <p:grpSpPr>
          <a:xfrm>
            <a:off x="959313" y="2240308"/>
            <a:ext cx="6744509" cy="1131888"/>
            <a:chOff x="750" y="2802"/>
            <a:chExt cx="2538" cy="713"/>
          </a:xfrm>
        </p:grpSpPr>
        <p:sp>
          <p:nvSpPr>
            <p:cNvPr id="761" name="Google Shape;761;p40"/>
            <p:cNvSpPr txBox="1"/>
            <p:nvPr/>
          </p:nvSpPr>
          <p:spPr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ppm (mg/Kg)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2" name="Google Shape;762;p40"/>
            <p:cNvGrpSpPr/>
            <p:nvPr/>
          </p:nvGrpSpPr>
          <p:grpSpPr>
            <a:xfrm>
              <a:off x="1697" y="2802"/>
              <a:ext cx="1591" cy="713"/>
              <a:chOff x="1697" y="2802"/>
              <a:chExt cx="1591" cy="713"/>
            </a:xfrm>
          </p:grpSpPr>
          <p:sp>
            <p:nvSpPr>
              <p:cNvPr id="763" name="Google Shape;763;p40"/>
              <p:cNvSpPr txBox="1"/>
              <p:nvPr/>
            </p:nvSpPr>
            <p:spPr>
              <a:xfrm>
                <a:off x="1896" y="2802"/>
                <a:ext cx="1237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soluto (mg)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40"/>
              <p:cNvSpPr txBox="1"/>
              <p:nvPr/>
            </p:nvSpPr>
            <p:spPr>
              <a:xfrm>
                <a:off x="1827" y="3185"/>
                <a:ext cx="1461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Masa de disolución (kg)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5" name="Google Shape;765;p40"/>
              <p:cNvCxnSpPr/>
              <p:nvPr/>
            </p:nvCxnSpPr>
            <p:spPr>
              <a:xfrm>
                <a:off x="1697" y="3153"/>
                <a:ext cx="1583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766" name="Google Shape;766;p40"/>
          <p:cNvGrpSpPr/>
          <p:nvPr/>
        </p:nvGrpSpPr>
        <p:grpSpPr>
          <a:xfrm>
            <a:off x="611560" y="4025836"/>
            <a:ext cx="4775368" cy="1108075"/>
            <a:chOff x="750" y="2831"/>
            <a:chExt cx="1797" cy="698"/>
          </a:xfrm>
        </p:grpSpPr>
        <p:sp>
          <p:nvSpPr>
            <p:cNvPr id="767" name="Google Shape;767;p40"/>
            <p:cNvSpPr txBox="1"/>
            <p:nvPr/>
          </p:nvSpPr>
          <p:spPr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ppm (mg/Kg)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8" name="Google Shape;768;p40"/>
            <p:cNvGrpSpPr/>
            <p:nvPr/>
          </p:nvGrpSpPr>
          <p:grpSpPr>
            <a:xfrm>
              <a:off x="1996" y="2831"/>
              <a:ext cx="551" cy="698"/>
              <a:chOff x="1996" y="2831"/>
              <a:chExt cx="551" cy="698"/>
            </a:xfrm>
          </p:grpSpPr>
          <p:sp>
            <p:nvSpPr>
              <p:cNvPr id="769" name="Google Shape;769;p40"/>
              <p:cNvSpPr txBox="1"/>
              <p:nvPr/>
            </p:nvSpPr>
            <p:spPr>
              <a:xfrm>
                <a:off x="1996" y="2831"/>
                <a:ext cx="366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 mg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0"/>
              <p:cNvSpPr txBox="1"/>
              <p:nvPr/>
            </p:nvSpPr>
            <p:spPr>
              <a:xfrm>
                <a:off x="1996" y="3199"/>
                <a:ext cx="551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1,5 kg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771" name="Google Shape;771;p40"/>
          <p:cNvCxnSpPr/>
          <p:nvPr/>
        </p:nvCxnSpPr>
        <p:spPr>
          <a:xfrm>
            <a:off x="3128129" y="4557566"/>
            <a:ext cx="2610593" cy="9010"/>
          </a:xfrm>
          <a:prstGeom prst="straightConnector1">
            <a:avLst/>
          </a:prstGeom>
          <a:noFill/>
          <a:ln cap="flat" cmpd="sng" w="31750">
            <a:solidFill>
              <a:srgbClr val="1769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2" name="Google Shape;772;p40"/>
          <p:cNvSpPr txBox="1"/>
          <p:nvPr/>
        </p:nvSpPr>
        <p:spPr>
          <a:xfrm>
            <a:off x="5850310" y="4276660"/>
            <a:ext cx="39794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1" i="0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3,33 mg/Kg</a:t>
            </a: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28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3,33 ppm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g1f987e09fc9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2" cy="105838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1f987e09fc9_0_18"/>
          <p:cNvSpPr txBox="1"/>
          <p:nvPr/>
        </p:nvSpPr>
        <p:spPr>
          <a:xfrm>
            <a:off x="5278696" y="5132205"/>
            <a:ext cx="681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Disoluciones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g1f987e09fc9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445" y="1970378"/>
            <a:ext cx="6346148" cy="291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2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Lucida Sans"/>
              <a:buNone/>
            </a:pPr>
            <a:fld id="{00000000-1234-1234-1234-123412341234}" type="slidenum">
              <a:rPr lang="en-US" sz="2400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4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85" name="Google Shape;78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42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87" name="Google Shape;787;p42"/>
          <p:cNvSpPr txBox="1"/>
          <p:nvPr/>
        </p:nvSpPr>
        <p:spPr>
          <a:xfrm>
            <a:off x="2359880" y="1559314"/>
            <a:ext cx="5509345" cy="81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3200"/>
              <a:buFont typeface="Lucida Sans"/>
              <a:buNone/>
            </a:pPr>
            <a:r>
              <a:rPr b="1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M</a:t>
            </a:r>
            <a:r>
              <a:rPr b="1" baseline="-25000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 </a:t>
            </a:r>
            <a:r>
              <a:rPr b="1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x V</a:t>
            </a:r>
            <a:r>
              <a:rPr b="1" baseline="-25000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r>
              <a:rPr b="1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= M</a:t>
            </a:r>
            <a:r>
              <a:rPr b="1" baseline="-25000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1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x</a:t>
            </a:r>
            <a:r>
              <a:rPr b="1" baseline="-25000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1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V</a:t>
            </a:r>
            <a:r>
              <a:rPr b="1" baseline="-25000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42"/>
          <p:cNvPicPr preferRelativeResize="0"/>
          <p:nvPr/>
        </p:nvPicPr>
        <p:blipFill rotWithShape="1">
          <a:blip r:embed="rId4">
            <a:alphaModFix/>
          </a:blip>
          <a:srcRect b="10112" l="0" r="0" t="10664"/>
          <a:stretch/>
        </p:blipFill>
        <p:spPr>
          <a:xfrm>
            <a:off x="2359881" y="2686050"/>
            <a:ext cx="6312631" cy="375072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2"/>
          <p:cNvSpPr txBox="1"/>
          <p:nvPr/>
        </p:nvSpPr>
        <p:spPr>
          <a:xfrm>
            <a:off x="391764" y="306930"/>
            <a:ext cx="432763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Dilución de Solución</a:t>
            </a:r>
            <a:endParaRPr b="1" i="0" sz="3200" u="none" cap="none" strike="noStrike">
              <a:solidFill>
                <a:srgbClr val="FF2F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42"/>
          <p:cNvSpPr txBox="1"/>
          <p:nvPr/>
        </p:nvSpPr>
        <p:spPr>
          <a:xfrm>
            <a:off x="2359881" y="891706"/>
            <a:ext cx="5509345" cy="81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3200"/>
              <a:buFont typeface="Lucida Sans"/>
              <a:buNone/>
            </a:pPr>
            <a:r>
              <a:rPr b="1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C</a:t>
            </a:r>
            <a:r>
              <a:rPr b="1" baseline="-25000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 </a:t>
            </a:r>
            <a:r>
              <a:rPr b="1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x V</a:t>
            </a:r>
            <a:r>
              <a:rPr b="1" baseline="-25000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r>
              <a:rPr b="1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= C</a:t>
            </a:r>
            <a:r>
              <a:rPr b="1" baseline="-25000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1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x</a:t>
            </a:r>
            <a:r>
              <a:rPr b="1" baseline="-25000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1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V</a:t>
            </a:r>
            <a:r>
              <a:rPr b="1" baseline="-25000" i="0" lang="en-US" sz="3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3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96" name="Google Shape;796;p43"/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Ejercicios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p43"/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798" name="Google Shape;798;p43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9" name="Google Shape;80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706" y="135466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3"/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Disoluciones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893">
            <a:alpha val="54509"/>
          </a:srgbClr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4"/>
          <p:cNvSpPr txBox="1"/>
          <p:nvPr>
            <p:ph idx="12" type="sldNum"/>
          </p:nvPr>
        </p:nvSpPr>
        <p:spPr>
          <a:xfrm>
            <a:off x="11390968" y="6333135"/>
            <a:ext cx="89790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16" name="Google Shape;8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597954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44"/>
          <p:cNvSpPr txBox="1"/>
          <p:nvPr/>
        </p:nvSpPr>
        <p:spPr>
          <a:xfrm>
            <a:off x="309136" y="131777"/>
            <a:ext cx="8729662" cy="2262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1.- 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¿Qué volumen de una solución acuosa de ácido perclórico (HClO</a:t>
            </a:r>
            <a:r>
              <a:rPr b="0" baseline="-2500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b="0" i="0" lang="en-US" sz="24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) de densidad 1,410 g/mL y 50% p/p se necesita para preparar 600 mL de solución del ácido 0,1 mol/L?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217" y="3099290"/>
            <a:ext cx="111442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44"/>
          <p:cNvSpPr txBox="1"/>
          <p:nvPr/>
        </p:nvSpPr>
        <p:spPr>
          <a:xfrm>
            <a:off x="643984" y="4955047"/>
            <a:ext cx="1720850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1,410 g/mL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50 % m/m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HClO</a:t>
            </a:r>
            <a:r>
              <a:rPr b="1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 (1)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4732" y="2756390"/>
            <a:ext cx="1714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4"/>
          <p:cNvSpPr txBox="1"/>
          <p:nvPr/>
        </p:nvSpPr>
        <p:spPr>
          <a:xfrm>
            <a:off x="2501356" y="2313447"/>
            <a:ext cx="11255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21B93"/>
                </a:solidFill>
                <a:latin typeface="Lucida Sans"/>
                <a:ea typeface="Lucida Sans"/>
                <a:cs typeface="Lucida Sans"/>
                <a:sym typeface="Lucida Sans"/>
              </a:rPr>
              <a:t>V =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44"/>
          <p:cNvSpPr txBox="1"/>
          <p:nvPr/>
        </p:nvSpPr>
        <p:spPr>
          <a:xfrm>
            <a:off x="3151804" y="4903140"/>
            <a:ext cx="1722438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600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0,1 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HClO</a:t>
            </a:r>
            <a:r>
              <a:rPr b="1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 (2)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4"/>
          <p:cNvSpPr txBox="1"/>
          <p:nvPr/>
        </p:nvSpPr>
        <p:spPr>
          <a:xfrm>
            <a:off x="5095462" y="3211358"/>
            <a:ext cx="4883818" cy="2362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Tienes una solución ya preparada, la llamaremos (1) y necesitas determinar el volumen que debes tomar de esta, para preparar la solución (2).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893">
            <a:alpha val="54509"/>
          </a:srgbClr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5"/>
          <p:cNvSpPr txBox="1"/>
          <p:nvPr>
            <p:ph idx="12" type="sldNum"/>
          </p:nvPr>
        </p:nvSpPr>
        <p:spPr>
          <a:xfrm>
            <a:off x="11390968" y="6333135"/>
            <a:ext cx="89790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29" name="Google Shape;82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3505" y="132950"/>
            <a:ext cx="2597954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45"/>
          <p:cNvSpPr txBox="1"/>
          <p:nvPr/>
        </p:nvSpPr>
        <p:spPr>
          <a:xfrm>
            <a:off x="184150" y="1442839"/>
            <a:ext cx="62642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Conversión de unidad de concentración  (% a 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5"/>
          <p:cNvSpPr txBox="1"/>
          <p:nvPr/>
        </p:nvSpPr>
        <p:spPr>
          <a:xfrm>
            <a:off x="355599" y="3336387"/>
            <a:ext cx="81184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Para calcular la molaridad, se necesitas los moles de soluto.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5"/>
          <p:cNvSpPr txBox="1"/>
          <p:nvPr/>
        </p:nvSpPr>
        <p:spPr>
          <a:xfrm>
            <a:off x="355599" y="404379"/>
            <a:ext cx="8432800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¡¡¡¡ La soluciones tienen distintas unidades de concentración !!!!!!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5"/>
          <p:cNvSpPr txBox="1"/>
          <p:nvPr/>
        </p:nvSpPr>
        <p:spPr>
          <a:xfrm>
            <a:off x="775492" y="2247260"/>
            <a:ext cx="72786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50 % m/m significa 50 g de HClO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4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en 100 g de H</a:t>
            </a:r>
            <a:r>
              <a:rPr b="0" baseline="-2500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" name="Google Shape;834;p45"/>
          <p:cNvGrpSpPr/>
          <p:nvPr/>
        </p:nvGrpSpPr>
        <p:grpSpPr>
          <a:xfrm>
            <a:off x="998529" y="4286660"/>
            <a:ext cx="3702056" cy="1085850"/>
            <a:chOff x="943" y="3159"/>
            <a:chExt cx="2332" cy="684"/>
          </a:xfrm>
        </p:grpSpPr>
        <p:sp>
          <p:nvSpPr>
            <p:cNvPr id="835" name="Google Shape;835;p45"/>
            <p:cNvSpPr txBox="1"/>
            <p:nvPr/>
          </p:nvSpPr>
          <p:spPr>
            <a:xfrm>
              <a:off x="943" y="3303"/>
              <a:ext cx="1033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n HClO</a:t>
              </a:r>
              <a:r>
                <a:rPr b="1" baseline="-25000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6" name="Google Shape;836;p45"/>
            <p:cNvGrpSpPr/>
            <p:nvPr/>
          </p:nvGrpSpPr>
          <p:grpSpPr>
            <a:xfrm>
              <a:off x="1985" y="3159"/>
              <a:ext cx="1290" cy="684"/>
              <a:chOff x="2042" y="1998"/>
              <a:chExt cx="1290" cy="684"/>
            </a:xfrm>
          </p:grpSpPr>
          <p:sp>
            <p:nvSpPr>
              <p:cNvPr id="837" name="Google Shape;837;p45"/>
              <p:cNvSpPr txBox="1"/>
              <p:nvPr/>
            </p:nvSpPr>
            <p:spPr>
              <a:xfrm>
                <a:off x="2435" y="1998"/>
                <a:ext cx="504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50 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5"/>
              <p:cNvSpPr txBox="1"/>
              <p:nvPr/>
            </p:nvSpPr>
            <p:spPr>
              <a:xfrm>
                <a:off x="2042" y="2352"/>
                <a:ext cx="1290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100, 5 g/mol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39" name="Google Shape;839;p45"/>
              <p:cNvCxnSpPr/>
              <p:nvPr/>
            </p:nvCxnSpPr>
            <p:spPr>
              <a:xfrm>
                <a:off x="2050" y="2328"/>
                <a:ext cx="1282" cy="24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40" name="Google Shape;840;p45"/>
          <p:cNvSpPr txBox="1"/>
          <p:nvPr/>
        </p:nvSpPr>
        <p:spPr>
          <a:xfrm>
            <a:off x="4713285" y="4516325"/>
            <a:ext cx="32512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= 0,497 moles HClO</a:t>
            </a:r>
            <a:r>
              <a:rPr b="0" baseline="-2500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893">
            <a:alpha val="54509"/>
          </a:srgbClr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6"/>
          <p:cNvSpPr txBox="1"/>
          <p:nvPr>
            <p:ph idx="12" type="sldNum"/>
          </p:nvPr>
        </p:nvSpPr>
        <p:spPr>
          <a:xfrm>
            <a:off x="11390968" y="6333135"/>
            <a:ext cx="89790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46" name="Google Shape;8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1042" y="142231"/>
            <a:ext cx="2597954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46"/>
          <p:cNvSpPr txBox="1"/>
          <p:nvPr/>
        </p:nvSpPr>
        <p:spPr>
          <a:xfrm>
            <a:off x="281363" y="317480"/>
            <a:ext cx="85693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Con la densidad de la solución, puedes determinar el volumen de la solución.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6"/>
          <p:cNvSpPr txBox="1"/>
          <p:nvPr/>
        </p:nvSpPr>
        <p:spPr>
          <a:xfrm>
            <a:off x="58598" y="5698152"/>
            <a:ext cx="105155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Se debes tomar 9 mL de HClO</a:t>
            </a:r>
            <a:r>
              <a:rPr b="0" baseline="-25000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b="0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 de 6,94 M y se aforan con H</a:t>
            </a:r>
            <a:r>
              <a:rPr b="0" baseline="-25000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O hasta 600 mL para obtener una solución una solución 0,1M de HClO</a:t>
            </a:r>
            <a:r>
              <a:rPr b="0" baseline="-25000" i="0" lang="en-US" sz="2000" u="none" cap="none" strike="noStrike">
                <a:solidFill>
                  <a:srgbClr val="FF9300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endParaRPr b="0" i="0" sz="2000" u="none" cap="none" strike="noStrike">
              <a:solidFill>
                <a:srgbClr val="FF93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49" name="Google Shape;849;p46"/>
          <p:cNvSpPr txBox="1"/>
          <p:nvPr/>
        </p:nvSpPr>
        <p:spPr>
          <a:xfrm>
            <a:off x="3050898" y="3886975"/>
            <a:ext cx="3192740" cy="55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Lucida Sans"/>
              <a:buNone/>
            </a:pP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M</a:t>
            </a:r>
            <a:r>
              <a:rPr b="1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 </a:t>
            </a: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x V</a:t>
            </a:r>
            <a:r>
              <a:rPr b="1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= M</a:t>
            </a:r>
            <a:r>
              <a:rPr b="1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x</a:t>
            </a:r>
            <a:r>
              <a:rPr b="1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V</a:t>
            </a:r>
            <a:r>
              <a:rPr b="1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46"/>
          <p:cNvSpPr txBox="1"/>
          <p:nvPr/>
        </p:nvSpPr>
        <p:spPr>
          <a:xfrm>
            <a:off x="2560360" y="4314231"/>
            <a:ext cx="4826277" cy="55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Lucida Sans"/>
              <a:buNone/>
            </a:pP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6,94 M</a:t>
            </a:r>
            <a:r>
              <a:rPr b="1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x V</a:t>
            </a:r>
            <a:r>
              <a:rPr b="1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= 0,1 M x</a:t>
            </a:r>
            <a:r>
              <a:rPr b="1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600 mL</a:t>
            </a:r>
            <a:endParaRPr b="1" baseline="-25000" i="0" sz="2000" u="none" cap="none" strike="noStrike">
              <a:solidFill>
                <a:srgbClr val="1769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51" name="Google Shape;851;p46"/>
          <p:cNvSpPr txBox="1"/>
          <p:nvPr/>
        </p:nvSpPr>
        <p:spPr>
          <a:xfrm>
            <a:off x="2431772" y="4846459"/>
            <a:ext cx="4826277" cy="5564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63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6"/>
          <p:cNvSpPr txBox="1"/>
          <p:nvPr/>
        </p:nvSpPr>
        <p:spPr>
          <a:xfrm>
            <a:off x="2431772" y="873298"/>
            <a:ext cx="4826277" cy="55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Lucida Sans"/>
              <a:buNone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1,410 g solución   =   1 mL solución</a:t>
            </a:r>
            <a:endParaRPr b="0" baseline="-25000" i="0" sz="2000" u="none" cap="none" strike="noStrike">
              <a:solidFill>
                <a:srgbClr val="1769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53" name="Google Shape;853;p46"/>
          <p:cNvSpPr txBox="1"/>
          <p:nvPr/>
        </p:nvSpPr>
        <p:spPr>
          <a:xfrm>
            <a:off x="2560360" y="1297310"/>
            <a:ext cx="4826277" cy="55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Lucida Sans"/>
              <a:buNone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100 g solución   =   X mL solución</a:t>
            </a:r>
            <a:endParaRPr b="0" baseline="-25000" i="0" sz="2000" u="none" cap="none" strike="noStrike">
              <a:solidFill>
                <a:srgbClr val="1769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54" name="Google Shape;854;p46"/>
          <p:cNvSpPr txBox="1"/>
          <p:nvPr/>
        </p:nvSpPr>
        <p:spPr>
          <a:xfrm>
            <a:off x="2560360" y="1784364"/>
            <a:ext cx="4826277" cy="5564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63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5" name="Google Shape;855;p46"/>
          <p:cNvGrpSpPr/>
          <p:nvPr/>
        </p:nvGrpSpPr>
        <p:grpSpPr>
          <a:xfrm>
            <a:off x="1958829" y="2694565"/>
            <a:ext cx="3767143" cy="1087438"/>
            <a:chOff x="1527" y="3185"/>
            <a:chExt cx="2373" cy="685"/>
          </a:xfrm>
        </p:grpSpPr>
        <p:sp>
          <p:nvSpPr>
            <p:cNvPr id="856" name="Google Shape;856;p46"/>
            <p:cNvSpPr txBox="1"/>
            <p:nvPr/>
          </p:nvSpPr>
          <p:spPr>
            <a:xfrm>
              <a:off x="1527" y="3281"/>
              <a:ext cx="1125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HClO</a:t>
              </a:r>
              <a:r>
                <a:rPr b="1" baseline="-25000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b="1" i="1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800" u="none" cap="none" strike="noStrike">
                  <a:solidFill>
                    <a:srgbClr val="1769B5"/>
                  </a:solidFill>
                  <a:latin typeface="Calibri"/>
                  <a:ea typeface="Calibri"/>
                  <a:cs typeface="Calibri"/>
                  <a:sym typeface="Calibri"/>
                </a:rPr>
                <a:t> =</a:t>
              </a:r>
              <a:endParaRPr b="1" i="1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7" name="Google Shape;857;p46"/>
            <p:cNvGrpSpPr/>
            <p:nvPr/>
          </p:nvGrpSpPr>
          <p:grpSpPr>
            <a:xfrm>
              <a:off x="2652" y="3185"/>
              <a:ext cx="1248" cy="685"/>
              <a:chOff x="2709" y="2024"/>
              <a:chExt cx="1248" cy="685"/>
            </a:xfrm>
          </p:grpSpPr>
          <p:sp>
            <p:nvSpPr>
              <p:cNvPr id="858" name="Google Shape;858;p46"/>
              <p:cNvSpPr txBox="1"/>
              <p:nvPr/>
            </p:nvSpPr>
            <p:spPr>
              <a:xfrm>
                <a:off x="3038" y="2024"/>
                <a:ext cx="574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0,5 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6"/>
              <p:cNvSpPr txBox="1"/>
              <p:nvPr/>
            </p:nvSpPr>
            <p:spPr>
              <a:xfrm>
                <a:off x="2935" y="2379"/>
                <a:ext cx="780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rgbClr val="1769B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0,072 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60" name="Google Shape;860;p46"/>
              <p:cNvCxnSpPr/>
              <p:nvPr/>
            </p:nvCxnSpPr>
            <p:spPr>
              <a:xfrm>
                <a:off x="2709" y="2331"/>
                <a:ext cx="1248" cy="9"/>
              </a:xfrm>
              <a:prstGeom prst="straightConnector1">
                <a:avLst/>
              </a:prstGeom>
              <a:noFill/>
              <a:ln cap="flat" cmpd="sng" w="31750">
                <a:solidFill>
                  <a:srgbClr val="1769B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61" name="Google Shape;861;p46"/>
          <p:cNvSpPr txBox="1"/>
          <p:nvPr/>
        </p:nvSpPr>
        <p:spPr>
          <a:xfrm>
            <a:off x="5725972" y="2927462"/>
            <a:ext cx="14830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1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6,94 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7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Lucida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888888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b="0" i="0" sz="2400" u="none" cap="none" strike="noStrike">
              <a:solidFill>
                <a:srgbClr val="888888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67" name="Google Shape;8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47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69" name="Google Shape;86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6762" y="1455757"/>
            <a:ext cx="5242986" cy="1413332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47"/>
          <p:cNvSpPr/>
          <p:nvPr/>
        </p:nvSpPr>
        <p:spPr>
          <a:xfrm>
            <a:off x="381189" y="287252"/>
            <a:ext cx="8395228" cy="396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2F92"/>
                </a:solidFill>
                <a:latin typeface="Lucida Sans"/>
                <a:ea typeface="Lucida Sans"/>
                <a:cs typeface="Lucida Sans"/>
                <a:sym typeface="Lucida Sans"/>
              </a:rPr>
              <a:t>Resumen de Fórmulas para Concentración….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1" name="Google Shape;87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189" y="855391"/>
            <a:ext cx="5063313" cy="531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7348" y="3710769"/>
            <a:ext cx="2169530" cy="72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1969" y="4619810"/>
            <a:ext cx="3565826" cy="604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A5A5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8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79" name="Google Shape;879;p48"/>
          <p:cNvSpPr txBox="1"/>
          <p:nvPr/>
        </p:nvSpPr>
        <p:spPr>
          <a:xfrm>
            <a:off x="1059119" y="3057902"/>
            <a:ext cx="10593823" cy="995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67"/>
              <a:buFont typeface="Arial"/>
              <a:buNone/>
            </a:pPr>
            <a:r>
              <a:rPr b="0" i="0" lang="en-US" sz="5867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Ejercicios Propuestos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0" name="Google Shape;880;p48"/>
          <p:cNvGrpSpPr/>
          <p:nvPr/>
        </p:nvGrpSpPr>
        <p:grpSpPr>
          <a:xfrm>
            <a:off x="5623014" y="1377791"/>
            <a:ext cx="949919" cy="978720"/>
            <a:chOff x="3951850" y="2985350"/>
            <a:chExt cx="407950" cy="416500"/>
          </a:xfrm>
        </p:grpSpPr>
        <p:sp>
          <p:nvSpPr>
            <p:cNvPr id="881" name="Google Shape;881;p4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5" name="Google Shape;88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706" y="135466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48"/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Disoluciones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7979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49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92" name="Google Shape;89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49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4" name="Google Shape;894;p49"/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5" name="Google Shape;895;p49"/>
          <p:cNvSpPr/>
          <p:nvPr/>
        </p:nvSpPr>
        <p:spPr>
          <a:xfrm>
            <a:off x="12977" y="383252"/>
            <a:ext cx="9388703" cy="5747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Se prepara una solución agregando 5,5 g de bicarbonato de sodio a 100 g de agua. Calcular el porcentaje m/m de esta solución.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¿Cuál es el porcentaje p/v de 180 mL de una solución que contiene 8 g de glucosa?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Si usted agrega 25 mL de etanol, a 250 mL de agua, ¿cuál es el porcentaje v/v de la solución resultante?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¿Cuál es la molaridad de una solución que contiene 18 g de K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CrO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disueltos en cantidad de agua suficiente para tener 500 mL de solución?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¿Cuál es la molalidad de una disolución que contiene 15 g de azúcar (C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12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H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22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O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11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) disueltos en 170 g de agua?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9"/>
          <p:cNvSpPr txBox="1"/>
          <p:nvPr/>
        </p:nvSpPr>
        <p:spPr>
          <a:xfrm>
            <a:off x="7430728" y="1122650"/>
            <a:ext cx="2197561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5,21 %m/m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49"/>
          <p:cNvSpPr txBox="1"/>
          <p:nvPr/>
        </p:nvSpPr>
        <p:spPr>
          <a:xfrm>
            <a:off x="7612569" y="2070218"/>
            <a:ext cx="2077911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4,44 %m/v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9"/>
          <p:cNvSpPr txBox="1"/>
          <p:nvPr/>
        </p:nvSpPr>
        <p:spPr>
          <a:xfrm>
            <a:off x="7657338" y="3040481"/>
            <a:ext cx="1775161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9,1 %v/v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9"/>
          <p:cNvSpPr txBox="1"/>
          <p:nvPr/>
        </p:nvSpPr>
        <p:spPr>
          <a:xfrm>
            <a:off x="7657338" y="4633942"/>
            <a:ext cx="1744343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0,185 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9"/>
          <p:cNvSpPr txBox="1"/>
          <p:nvPr/>
        </p:nvSpPr>
        <p:spPr>
          <a:xfrm>
            <a:off x="7637396" y="5817609"/>
            <a:ext cx="1764284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0,258 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228599" y="2548456"/>
            <a:ext cx="9644063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Solución Saturada </a:t>
            </a:r>
            <a:r>
              <a:rPr b="0" i="0" lang="en-US" sz="26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contiene la cantidad </a:t>
            </a:r>
            <a:r>
              <a:rPr b="0" i="0" lang="en-US" sz="26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máxima</a:t>
            </a:r>
            <a:r>
              <a:rPr b="0" i="0" lang="en-US" sz="26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de un soluto que se disolverá en un determinado disolvente a una temperatura especifica.</a:t>
            </a:r>
            <a:endParaRPr b="1" i="0" sz="26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228599" y="5339879"/>
            <a:ext cx="9750679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Solución Sobresaturada </a:t>
            </a:r>
            <a:r>
              <a:rPr b="0" i="0" lang="en-US" sz="26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contiene </a:t>
            </a:r>
            <a:r>
              <a:rPr b="0" i="0" lang="en-US" sz="26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más soluto </a:t>
            </a:r>
            <a:r>
              <a:rPr b="0" i="0" lang="en-US" sz="26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que el que disolverá en un determinado disolvente a una temperatura específica.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56011" id="150" name="Google Shape;1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9600" y="-36513"/>
            <a:ext cx="1562100" cy="213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56012" id="151" name="Google Shape;15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6700" y="-36513"/>
            <a:ext cx="1562100" cy="213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56013" id="152" name="Google Shape;15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7300" y="0"/>
            <a:ext cx="1536700" cy="2100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228600" y="1085112"/>
            <a:ext cx="27347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Cristales de CH</a:t>
            </a:r>
            <a:r>
              <a:rPr b="1" baseline="-2500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COONa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193396" y="3884116"/>
            <a:ext cx="9785883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Solución In-saturada </a:t>
            </a:r>
            <a:r>
              <a:rPr b="0" i="0" lang="en-US" sz="26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contiene la cantidad </a:t>
            </a:r>
            <a:r>
              <a:rPr b="0" i="0" lang="en-US" sz="26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mínima</a:t>
            </a:r>
            <a:r>
              <a:rPr b="0" i="0" lang="en-US" sz="26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 de un soluto que se disolverá en un determinado disolvente a una temperatura especifica.</a:t>
            </a:r>
            <a:endParaRPr b="1" i="0" sz="26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7979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0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906" name="Google Shape;90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50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8" name="Google Shape;908;p50"/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9" name="Google Shape;909;p50"/>
          <p:cNvSpPr txBox="1"/>
          <p:nvPr/>
        </p:nvSpPr>
        <p:spPr>
          <a:xfrm>
            <a:off x="24221" y="298974"/>
            <a:ext cx="9390345" cy="6209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" lvl="0" marL="127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Calibri"/>
              <a:buAutoNum type="arabicPeriod" startAt="6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Calcule M y N de una solución que contiene 2,5 g de H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SO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en 1,5 L de solución.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Calibri"/>
              <a:buAutoNum type="arabicPeriod" startAt="6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Calcule la fracción molar (X) del metanol en una solución que se prepara agregando 38 g de metanol a 90 g de agua.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Calibri"/>
              <a:buAutoNum type="arabicPeriod" startAt="6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El límite legal para la exposición humana al monóxido de carbono, en un sitio de trabajo, es 35 ppm. Suponga que la densidad del aire es 1,3 g/L. ¿Cuántos gramos de monóxido de carbono hay en 1,0 L de aire que tenga la concentración máxima permisible?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Calibri"/>
              <a:buAutoNum type="arabicPeriod" startAt="6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¿Cuántos mL se necesitan de una solución 2,5 M para obtener 	800 mL de una solución 0,5 M?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Calibri"/>
              <a:buAutoNum type="arabicPeriod" startAt="6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¿Qué volumen de una solución NaOH 1.420 M se necesita para valorar 25 mL de una solución de H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SO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4.50 M?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50"/>
          <p:cNvSpPr txBox="1"/>
          <p:nvPr/>
        </p:nvSpPr>
        <p:spPr>
          <a:xfrm>
            <a:off x="7657338" y="777577"/>
            <a:ext cx="1733007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0,0170 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50"/>
          <p:cNvSpPr txBox="1"/>
          <p:nvPr/>
        </p:nvSpPr>
        <p:spPr>
          <a:xfrm>
            <a:off x="8166025" y="1877410"/>
            <a:ext cx="1248541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0,192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0"/>
          <p:cNvSpPr txBox="1"/>
          <p:nvPr/>
        </p:nvSpPr>
        <p:spPr>
          <a:xfrm>
            <a:off x="7929290" y="3929052"/>
            <a:ext cx="1899353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4,5 x 10</a:t>
            </a:r>
            <a:r>
              <a:rPr b="1" baseline="30000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-5</a:t>
            </a:r>
            <a:r>
              <a:rPr b="1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 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0"/>
          <p:cNvSpPr txBox="1"/>
          <p:nvPr/>
        </p:nvSpPr>
        <p:spPr>
          <a:xfrm>
            <a:off x="8493320" y="4982106"/>
            <a:ext cx="1458904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160 mL</a:t>
            </a:r>
            <a:endParaRPr b="1" i="0" sz="1800" u="none" cap="none" strike="noStrike">
              <a:solidFill>
                <a:srgbClr val="797979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14" name="Google Shape;914;p50"/>
          <p:cNvSpPr txBox="1"/>
          <p:nvPr/>
        </p:nvSpPr>
        <p:spPr>
          <a:xfrm>
            <a:off x="8470560" y="6181722"/>
            <a:ext cx="1458904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158 mL</a:t>
            </a:r>
            <a:endParaRPr b="1" i="0" sz="1800" u="none" cap="none" strike="noStrike">
              <a:solidFill>
                <a:srgbClr val="797979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7979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1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920" name="Google Shape;92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51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2" name="Google Shape;922;p51"/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3" name="Google Shape;923;p51"/>
          <p:cNvSpPr txBox="1"/>
          <p:nvPr/>
        </p:nvSpPr>
        <p:spPr>
          <a:xfrm>
            <a:off x="51514" y="104376"/>
            <a:ext cx="9215438" cy="5793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11. 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Prepare una solución de 250,0 mL, 1 M de HCl. ¿Qué volumen en mL, debe tomarse de una solución 10,0 M de HCl?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12. 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Prepare una solución de 500,0 mL, 1 M de H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SO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¿Qué volumen, en mL, debe tomarse de una solución al 98% p/p y densidad= 1,84 g/mL </a:t>
            </a:r>
            <a:endParaRPr b="0" i="0" sz="2200" u="none" cap="none" strike="noStrike">
              <a:solidFill>
                <a:srgbClr val="1769B5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13. 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¿Cuántos mL se necesitan de una solución de AgNO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0,5 M para obtener 0,40 g de soluto?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14. 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Prepare una solución disolviendo 86,53 g de Na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CO</a:t>
            </a:r>
            <a:r>
              <a:rPr b="0" baseline="-2500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 en agua, hasta completar 1000 mL. La densidad de la solución es 1,081 g/mL. Determinar la molaridad y molalidad de la solución.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15. </a:t>
            </a: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¿Cuántos gramos de ácido sulfúrico puro hay en un litro de solución al 70%p/p si la densidad de la solución es 1,521 g/mL?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51"/>
          <p:cNvSpPr txBox="1"/>
          <p:nvPr/>
        </p:nvSpPr>
        <p:spPr>
          <a:xfrm>
            <a:off x="7938578" y="557547"/>
            <a:ext cx="1310263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25 mL</a:t>
            </a:r>
            <a:endParaRPr b="1" i="0" sz="1800" u="none" cap="none" strike="noStrike">
              <a:solidFill>
                <a:srgbClr val="797979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25" name="Google Shape;925;p51"/>
          <p:cNvSpPr txBox="1"/>
          <p:nvPr/>
        </p:nvSpPr>
        <p:spPr>
          <a:xfrm>
            <a:off x="7938578" y="1990231"/>
            <a:ext cx="1458904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27,2 mL</a:t>
            </a:r>
            <a:endParaRPr b="1" i="0" sz="1800" u="none" cap="none" strike="noStrike">
              <a:solidFill>
                <a:srgbClr val="797979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26" name="Google Shape;926;p51"/>
          <p:cNvSpPr txBox="1"/>
          <p:nvPr/>
        </p:nvSpPr>
        <p:spPr>
          <a:xfrm>
            <a:off x="7922395" y="2818936"/>
            <a:ext cx="1458904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4,6 mL</a:t>
            </a:r>
            <a:endParaRPr b="1" i="0" sz="1800" u="none" cap="none" strike="noStrike">
              <a:solidFill>
                <a:srgbClr val="797979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27" name="Google Shape;927;p51"/>
          <p:cNvSpPr txBox="1"/>
          <p:nvPr/>
        </p:nvSpPr>
        <p:spPr>
          <a:xfrm>
            <a:off x="7345052" y="4394563"/>
            <a:ext cx="3050641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8,37 n/L y 10,04 n/Kg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51"/>
          <p:cNvSpPr txBox="1"/>
          <p:nvPr/>
        </p:nvSpPr>
        <p:spPr>
          <a:xfrm>
            <a:off x="7938578" y="5380413"/>
            <a:ext cx="1458904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rPr>
              <a:t>R. 1065 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2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4" name="Google Shape;93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6684" y="1426351"/>
            <a:ext cx="6096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2770800" y="1284297"/>
            <a:ext cx="1846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216469" y="387666"/>
            <a:ext cx="7114605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Factores que determinan la solubilidad</a:t>
            </a:r>
            <a:endParaRPr b="1" i="0" sz="2800" u="none" cap="none" strike="noStrike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2048976" y="1124098"/>
            <a:ext cx="5915128" cy="136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Naturaleza del soluto y solvente</a:t>
            </a:r>
            <a:endParaRPr b="0" i="0" sz="28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Efecto de la temperatura</a:t>
            </a:r>
            <a:endParaRPr b="0" i="0" sz="28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Efecto de la presión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391184" y="3125677"/>
            <a:ext cx="54721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Fuerzas intermoleculares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2372586" y="4596378"/>
            <a:ext cx="4342153" cy="1590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0080"/>
              </a:buClr>
              <a:buSzPts val="2800"/>
              <a:buFont typeface="Noto Sans Symbols"/>
              <a:buChar char="✔"/>
            </a:pPr>
            <a:r>
              <a:rPr b="1" i="0" lang="en-US" sz="2800" u="none" cap="none" strike="noStrike">
                <a:solidFill>
                  <a:srgbClr val="400080"/>
                </a:solidFill>
                <a:latin typeface="Arial"/>
                <a:ea typeface="Arial"/>
                <a:cs typeface="Arial"/>
                <a:sym typeface="Arial"/>
              </a:rPr>
              <a:t>Solvente</a:t>
            </a:r>
            <a:r>
              <a:rPr b="0" i="0" lang="en-US" sz="2800" u="none" cap="none" strike="noStrike">
                <a:solidFill>
                  <a:srgbClr val="1769B5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i="0" lang="en-US" sz="2800" u="none" cap="none" strike="noStrike">
                <a:solidFill>
                  <a:srgbClr val="400080"/>
                </a:solidFill>
                <a:latin typeface="Arial"/>
                <a:ea typeface="Arial"/>
                <a:cs typeface="Arial"/>
                <a:sym typeface="Arial"/>
              </a:rPr>
              <a:t>Solvente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8000"/>
              </a:buClr>
              <a:buSzPts val="2800"/>
              <a:buFont typeface="Noto Sans Symbols"/>
              <a:buChar char="✔"/>
            </a:pPr>
            <a:r>
              <a:rPr b="1" i="0" lang="en-US" sz="28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Soluto</a:t>
            </a:r>
            <a:r>
              <a:rPr b="0" i="0" lang="en-US" sz="2800" u="none" cap="none" strike="noStrike">
                <a:solidFill>
                  <a:srgbClr val="1769B5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i="0" lang="en-US" sz="28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Soluto</a:t>
            </a:r>
            <a:r>
              <a:rPr b="0" i="0" lang="en-US" sz="2800" u="none" cap="none" strike="noStrike">
                <a:solidFill>
                  <a:srgbClr val="1769B5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0080"/>
              </a:buClr>
              <a:buSzPts val="2800"/>
              <a:buFont typeface="Noto Sans Symbols"/>
              <a:buChar char="✔"/>
            </a:pPr>
            <a:r>
              <a:rPr b="1" i="0" lang="en-US" sz="2800" u="none" cap="none" strike="noStrike">
                <a:solidFill>
                  <a:srgbClr val="400080"/>
                </a:solidFill>
                <a:latin typeface="Arial"/>
                <a:ea typeface="Arial"/>
                <a:cs typeface="Arial"/>
                <a:sym typeface="Arial"/>
              </a:rPr>
              <a:t>Solvente</a:t>
            </a:r>
            <a:r>
              <a:rPr b="0" i="0" lang="en-US" sz="2800" u="none" cap="none" strike="noStrike">
                <a:solidFill>
                  <a:srgbClr val="1769B5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i="0" lang="en-US" sz="28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Soluto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1257208" y="4169338"/>
            <a:ext cx="1583536" cy="464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Interacciones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4">
            <a:alphaModFix/>
          </a:blip>
          <a:srcRect b="6418" l="4556" r="0" t="0"/>
          <a:stretch/>
        </p:blipFill>
        <p:spPr>
          <a:xfrm>
            <a:off x="7113254" y="2166302"/>
            <a:ext cx="3394664" cy="223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/>
          <p:nvPr/>
        </p:nvSpPr>
        <p:spPr>
          <a:xfrm>
            <a:off x="5035806" y="6293376"/>
            <a:ext cx="5472112" cy="427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2E75B5"/>
                </a:solidFill>
                <a:latin typeface="Lucida Sans"/>
                <a:ea typeface="Lucida Sans"/>
                <a:cs typeface="Lucida Sans"/>
                <a:sym typeface="Lucida Sans"/>
              </a:rPr>
              <a:t>Fuerzas intermoleculares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77" name="Google Shape;177;p7"/>
          <p:cNvPicPr preferRelativeResize="0"/>
          <p:nvPr/>
        </p:nvPicPr>
        <p:blipFill rotWithShape="1">
          <a:blip r:embed="rId4">
            <a:alphaModFix/>
          </a:blip>
          <a:srcRect b="22647" l="1" r="-943" t="6758"/>
          <a:stretch/>
        </p:blipFill>
        <p:spPr>
          <a:xfrm>
            <a:off x="655393" y="742951"/>
            <a:ext cx="10245969" cy="5374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Lucida Sans"/>
              <a:buNone/>
            </a:pPr>
            <a:fld id="{00000000-1234-1234-1234-123412341234}" type="slidenum">
              <a:rPr lang="en-US" sz="2000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20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83" name="Google Shape;18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 txBox="1"/>
          <p:nvPr/>
        </p:nvSpPr>
        <p:spPr>
          <a:xfrm>
            <a:off x="288383" y="1170127"/>
            <a:ext cx="9105900" cy="2054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Dos sustancias que tienen el mismo tipo y magnitud de fuerzas intermoleculares serán solubles entre sí.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769B5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rgbClr val="1769B5"/>
                </a:solidFill>
                <a:latin typeface="Lucida Sans"/>
                <a:ea typeface="Lucida Sans"/>
                <a:cs typeface="Lucida Sans"/>
                <a:sym typeface="Lucida Sans"/>
              </a:rPr>
              <a:t>La solubilidad de las sustancias no polares en agua es muy   pequeña.</a:t>
            </a:r>
            <a:endParaRPr b="0" i="0" sz="2000" u="none" cap="none" strike="noStrike">
              <a:solidFill>
                <a:srgbClr val="1769B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185" name="Google Shape;185;p8"/>
          <p:cNvGrpSpPr/>
          <p:nvPr/>
        </p:nvGrpSpPr>
        <p:grpSpPr>
          <a:xfrm>
            <a:off x="2300288" y="3271202"/>
            <a:ext cx="6284913" cy="2413001"/>
            <a:chOff x="1512" y="2947"/>
            <a:chExt cx="3288" cy="1241"/>
          </a:xfrm>
        </p:grpSpPr>
        <p:graphicFrame>
          <p:nvGraphicFramePr>
            <p:cNvPr id="186" name="Google Shape;186;p8"/>
            <p:cNvGraphicFramePr/>
            <p:nvPr/>
          </p:nvGraphicFramePr>
          <p:xfrm>
            <a:off x="1512" y="2947"/>
            <a:ext cx="3288" cy="941"/>
          </p:xfrm>
          <a:graphic>
            <a:graphicData uri="http://schemas.openxmlformats.org/presentationml/2006/ole">
              <mc:AlternateContent>
                <mc:Choice Requires="v">
                  <p:oleObj r:id="rId5" imgH="941" imgW="3288" progId="PBrush" spid="_x0000_s1">
                    <p:embed/>
                  </p:oleObj>
                </mc:Choice>
                <mc:Fallback>
                  <p:oleObj r:id="rId6" imgH="941" imgW="3288" progId="PBrush">
                    <p:embed/>
                    <p:pic>
                      <p:nvPicPr>
                        <p:cNvPr id="186" name="Google Shape;186;p8"/>
                        <p:cNvPicPr preferRelativeResize="0"/>
                        <p:nvPr/>
                      </p:nvPicPr>
                      <p:blipFill rotWithShape="1">
                        <a:blip r:embed="rId7">
                          <a:alphaModFix/>
                        </a:blip>
                        <a:srcRect b="0" l="0" r="0" t="0"/>
                        <a:stretch/>
                      </p:blipFill>
                      <p:spPr>
                        <a:xfrm>
                          <a:off x="1512" y="2947"/>
                          <a:ext cx="3288" cy="9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7" name="Google Shape;187;p8"/>
            <p:cNvSpPr txBox="1"/>
            <p:nvPr/>
          </p:nvSpPr>
          <p:spPr>
            <a:xfrm>
              <a:off x="1680" y="3936"/>
              <a:ext cx="601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1769B5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etanol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"/>
            <p:cNvSpPr txBox="1"/>
            <p:nvPr/>
          </p:nvSpPr>
          <p:spPr>
            <a:xfrm>
              <a:off x="2592" y="3936"/>
              <a:ext cx="972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1769B5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etilenglicol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 txBox="1"/>
            <p:nvPr/>
          </p:nvSpPr>
          <p:spPr>
            <a:xfrm>
              <a:off x="3840" y="3936"/>
              <a:ext cx="695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1769B5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glicerol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2030287" y="320210"/>
            <a:ext cx="6048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2F92"/>
                </a:solidFill>
                <a:latin typeface="Lucida Sans"/>
                <a:ea typeface="Lucida Sans"/>
                <a:cs typeface="Lucida Sans"/>
                <a:sym typeface="Lucida Sans"/>
              </a:rPr>
              <a:t>Naturaleza del Soluto y Solvente</a:t>
            </a:r>
            <a:endParaRPr b="1" i="0" sz="2400" u="none" cap="none" strike="noStrike">
              <a:solidFill>
                <a:srgbClr val="FF2F92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>
            <a:alpha val="54509"/>
          </a:srgbClr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idx="12" type="sldNum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Lucida Sans"/>
              <a:buNone/>
            </a:pPr>
            <a:fld id="{00000000-1234-1234-1234-123412341234}" type="slidenum">
              <a:rPr lang="en-US"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96" name="Google Shape;1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9280" y="132951"/>
            <a:ext cx="2116765" cy="1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"/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236662" y="528409"/>
            <a:ext cx="8763000" cy="89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La solubilidad de los compuestos iónicos en agua  depende de un equilibrio entre dos fuerzas, ambas de naturaleza eléctrica.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283465" y="1886270"/>
            <a:ext cx="5812535" cy="3085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Fuerzas de atracción entre las moléculas de agua y los iones, que tienden a disolver el sólido. Ejemplos: NaCl, NaOH.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6363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769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36363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Fuerzas de atracción entre iones con cargas opuestas, que tienden a mantenerlos en estado sólido. Ejemplos: BaSO</a:t>
            </a:r>
            <a:r>
              <a:rPr b="0" baseline="-2500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, CaCO</a:t>
            </a:r>
            <a:r>
              <a:rPr b="0" baseline="-2500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200" u="none" cap="none" strike="noStrike">
                <a:solidFill>
                  <a:srgbClr val="1769B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 b="22951" l="3879" r="20179" t="9731"/>
          <a:stretch/>
        </p:blipFill>
        <p:spPr>
          <a:xfrm>
            <a:off x="6219370" y="1164489"/>
            <a:ext cx="3473391" cy="230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541734" y="3464136"/>
            <a:ext cx="2464103" cy="17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2808" y="4574660"/>
            <a:ext cx="2922663" cy="20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2020-03-19T23:47:38Z</dcterms:created>
  <dc:creator>Marlen  Gutierrez Cutino</dc:creator>
</cp:coreProperties>
</file>